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omments/comment1.xml" ContentType="application/vnd.openxmlformats-officedocument.presentationml.comment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27"/>
  </p:notesMasterIdLst>
  <p:sldIdLst>
    <p:sldId id="256" r:id="rId2"/>
    <p:sldId id="276" r:id="rId3"/>
    <p:sldId id="277" r:id="rId4"/>
    <p:sldId id="257" r:id="rId5"/>
    <p:sldId id="259" r:id="rId6"/>
    <p:sldId id="270" r:id="rId7"/>
    <p:sldId id="273" r:id="rId8"/>
    <p:sldId id="278" r:id="rId9"/>
    <p:sldId id="283" r:id="rId10"/>
    <p:sldId id="285" r:id="rId11"/>
    <p:sldId id="262" r:id="rId12"/>
    <p:sldId id="263" r:id="rId13"/>
    <p:sldId id="269" r:id="rId14"/>
    <p:sldId id="265" r:id="rId15"/>
    <p:sldId id="279" r:id="rId16"/>
    <p:sldId id="274" r:id="rId17"/>
    <p:sldId id="268" r:id="rId18"/>
    <p:sldId id="281" r:id="rId19"/>
    <p:sldId id="282" r:id="rId20"/>
    <p:sldId id="271" r:id="rId21"/>
    <p:sldId id="275" r:id="rId22"/>
    <p:sldId id="267" r:id="rId23"/>
    <p:sldId id="287" r:id="rId24"/>
    <p:sldId id="286" r:id="rId25"/>
    <p:sldId id="280" r:id="rId2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Ziyuan Wang" initials="ZW" lastIdx="2" clrIdx="0">
    <p:extLst>
      <p:ext uri="{19B8F6BF-5375-455C-9EA6-DF929625EA0E}">
        <p15:presenceInfo xmlns:p15="http://schemas.microsoft.com/office/powerpoint/2012/main" userId="S::zwang24@uw.edu::83578c24-6436-4010-893c-f848a9580279"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4E5DE24-93A7-4D5C-A804-A2780A6B7DB3}" v="447" dt="2020-11-16T22:23:03.11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972"/>
    <p:restoredTop sz="75309"/>
  </p:normalViewPr>
  <p:slideViewPr>
    <p:cSldViewPr snapToGrid="0" snapToObjects="1">
      <p:cViewPr varScale="1">
        <p:scale>
          <a:sx n="57" d="100"/>
          <a:sy n="57" d="100"/>
        </p:scale>
        <p:origin x="176" y="7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viewProps" Target="viewProps.xml"/><Relationship Id="rId8" Type="http://schemas.openxmlformats.org/officeDocument/2006/relationships/slide" Target="slides/slide7.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0-07-21T15:33:45.768" idx="1">
    <p:pos x="10" y="10"/>
    <p:text/>
    <p:extLst>
      <p:ext uri="{C676402C-5697-4E1C-873F-D02D1690AC5C}">
        <p15:threadingInfo xmlns:p15="http://schemas.microsoft.com/office/powerpoint/2012/main" timeZoneBias="30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5AC6089-DE48-B941-B549-4F559A68550F}" type="datetimeFigureOut">
              <a:rPr lang="en-US" smtClean="0"/>
              <a:t>2/4/21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2E02D9-6073-334E-A270-CF2CCD106938}" type="slidenum">
              <a:rPr lang="en-US" smtClean="0"/>
              <a:t>‹#›</a:t>
            </a:fld>
            <a:endParaRPr lang="en-US"/>
          </a:p>
        </p:txBody>
      </p:sp>
    </p:spTree>
    <p:extLst>
      <p:ext uri="{BB962C8B-B14F-4D97-AF65-F5344CB8AC3E}">
        <p14:creationId xmlns:p14="http://schemas.microsoft.com/office/powerpoint/2010/main" val="1648362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Opening: Hi everyone! Thanks for coming today to the student seminar. My name is </a:t>
            </a:r>
            <a:r>
              <a:rPr lang="en-US" sz="1200" kern="1200" dirty="0" err="1">
                <a:solidFill>
                  <a:schemeClr val="tx1"/>
                </a:solidFill>
                <a:effectLst/>
                <a:latin typeface="+mn-lt"/>
                <a:ea typeface="+mn-ea"/>
                <a:cs typeface="+mn-cs"/>
              </a:rPr>
              <a:t>Ziyuan</a:t>
            </a:r>
            <a:r>
              <a:rPr lang="en-US" sz="1200" kern="1200" dirty="0">
                <a:solidFill>
                  <a:schemeClr val="tx1"/>
                </a:solidFill>
                <a:effectLst/>
                <a:latin typeface="+mn-lt"/>
                <a:ea typeface="+mn-ea"/>
                <a:cs typeface="+mn-cs"/>
              </a:rPr>
              <a:t> and I have been working on implementing the case-cohort design on HIV prep studies and under the mentoring from Clara, a former PhD student from the department. Today I will be giving a presentation about case-cohort study design and some preliminary results from simulation analysis. What I am doing right now will be part of a larger project.</a:t>
            </a:r>
          </a:p>
          <a:p>
            <a:endParaRPr lang="en-US" dirty="0"/>
          </a:p>
        </p:txBody>
      </p:sp>
      <p:sp>
        <p:nvSpPr>
          <p:cNvPr id="4" name="Slide Number Placeholder 3"/>
          <p:cNvSpPr>
            <a:spLocks noGrp="1"/>
          </p:cNvSpPr>
          <p:nvPr>
            <p:ph type="sldNum" sz="quarter" idx="5"/>
          </p:nvPr>
        </p:nvSpPr>
        <p:spPr/>
        <p:txBody>
          <a:bodyPr/>
          <a:lstStyle/>
          <a:p>
            <a:fld id="{D52E02D9-6073-334E-A270-CF2CCD106938}" type="slidenum">
              <a:rPr lang="en-US" smtClean="0"/>
              <a:t>1</a:t>
            </a:fld>
            <a:endParaRPr lang="en-US"/>
          </a:p>
        </p:txBody>
      </p:sp>
    </p:spTree>
    <p:extLst>
      <p:ext uri="{BB962C8B-B14F-4D97-AF65-F5344CB8AC3E}">
        <p14:creationId xmlns:p14="http://schemas.microsoft.com/office/powerpoint/2010/main" val="35178992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MORGAM project, the </a:t>
            </a:r>
            <a:r>
              <a:rPr lang="en-US" dirty="0" err="1"/>
              <a:t>subcohort</a:t>
            </a:r>
            <a:r>
              <a:rPr lang="en-US" dirty="0"/>
              <a:t> sampling probabilities are defined at individual level. So they weight the </a:t>
            </a:r>
            <a:r>
              <a:rPr lang="en-US" dirty="0" err="1"/>
              <a:t>subcohort</a:t>
            </a:r>
            <a:r>
              <a:rPr lang="en-US" dirty="0"/>
              <a:t> members with the inverse of their individual sampling probabilities, with cases outside the </a:t>
            </a:r>
            <a:r>
              <a:rPr lang="en-US" dirty="0" err="1"/>
              <a:t>subcohort</a:t>
            </a:r>
            <a:r>
              <a:rPr lang="en-US" dirty="0"/>
              <a:t> contributing to the risk set only at their event time. </a:t>
            </a:r>
            <a:r>
              <a:rPr lang="en-US" dirty="0" err="1"/>
              <a:t>Kalbfleisch</a:t>
            </a:r>
            <a:r>
              <a:rPr lang="en-US" dirty="0"/>
              <a:t> and Lawless proposed a slightly different method, that the cases outside the </a:t>
            </a:r>
            <a:r>
              <a:rPr lang="en-US" dirty="0" err="1"/>
              <a:t>subcohort</a:t>
            </a:r>
            <a:r>
              <a:rPr lang="en-US" dirty="0"/>
              <a:t> contribute to the risk set with weight one and the remaining </a:t>
            </a:r>
            <a:r>
              <a:rPr lang="en-US" dirty="0" err="1"/>
              <a:t>subcohort</a:t>
            </a:r>
            <a:r>
              <a:rPr lang="en-US" dirty="0"/>
              <a:t> members are weighted with the inverse of </a:t>
            </a:r>
            <a:r>
              <a:rPr lang="en-US" dirty="0" err="1"/>
              <a:t>subcohort</a:t>
            </a:r>
            <a:r>
              <a:rPr lang="en-US" dirty="0"/>
              <a:t> sampling probabilities.</a:t>
            </a:r>
          </a:p>
        </p:txBody>
      </p:sp>
      <p:sp>
        <p:nvSpPr>
          <p:cNvPr id="4" name="Slide Number Placeholder 3"/>
          <p:cNvSpPr>
            <a:spLocks noGrp="1"/>
          </p:cNvSpPr>
          <p:nvPr>
            <p:ph type="sldNum" sz="quarter" idx="5"/>
          </p:nvPr>
        </p:nvSpPr>
        <p:spPr/>
        <p:txBody>
          <a:bodyPr/>
          <a:lstStyle/>
          <a:p>
            <a:fld id="{D52E02D9-6073-334E-A270-CF2CCD106938}" type="slidenum">
              <a:rPr lang="en-US" smtClean="0"/>
              <a:t>11</a:t>
            </a:fld>
            <a:endParaRPr lang="en-US"/>
          </a:p>
        </p:txBody>
      </p:sp>
    </p:spTree>
    <p:extLst>
      <p:ext uri="{BB962C8B-B14F-4D97-AF65-F5344CB8AC3E}">
        <p14:creationId xmlns:p14="http://schemas.microsoft.com/office/powerpoint/2010/main" val="39159608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the MORGAM paper, they found that major endpoint events are related to the baseline age of the participant. Scientifically, risk of cardiovascular disease increases as age increases. So, a simple random sampling method will lead to lack of power since the mean age for cases will be larger than the mean age of the </a:t>
            </a:r>
            <a:r>
              <a:rPr lang="en-US" sz="1200" kern="1200" dirty="0" err="1">
                <a:solidFill>
                  <a:schemeClr val="tx1"/>
                </a:solidFill>
                <a:effectLst/>
                <a:latin typeface="+mn-lt"/>
                <a:ea typeface="+mn-ea"/>
                <a:cs typeface="+mn-cs"/>
              </a:rPr>
              <a:t>subcohort</a:t>
            </a:r>
            <a:r>
              <a:rPr lang="en-US" sz="1200" kern="1200" dirty="0">
                <a:solidFill>
                  <a:schemeClr val="tx1"/>
                </a:solidFill>
                <a:effectLst/>
                <a:latin typeface="+mn-lt"/>
                <a:ea typeface="+mn-ea"/>
                <a:cs typeface="+mn-cs"/>
              </a:rPr>
              <a:t>. To deal with this problem, they used a baseline variable-adjusted sampling method using age distribution similar to the distribution of the baseline age of the cases, a method that is originally proposed by Kim and De Gruttola. We are interested in this method since in HIV prevention settings, potentially, there are also variables related to HIV infection, such as age and certain bacteria infections. </a:t>
            </a:r>
          </a:p>
          <a:p>
            <a:endParaRPr lang="en-US" dirty="0"/>
          </a:p>
        </p:txBody>
      </p:sp>
      <p:sp>
        <p:nvSpPr>
          <p:cNvPr id="4" name="Slide Number Placeholder 3"/>
          <p:cNvSpPr>
            <a:spLocks noGrp="1"/>
          </p:cNvSpPr>
          <p:nvPr>
            <p:ph type="sldNum" sz="quarter" idx="5"/>
          </p:nvPr>
        </p:nvSpPr>
        <p:spPr/>
        <p:txBody>
          <a:bodyPr/>
          <a:lstStyle/>
          <a:p>
            <a:fld id="{D52E02D9-6073-334E-A270-CF2CCD106938}" type="slidenum">
              <a:rPr lang="en-US" smtClean="0"/>
              <a:t>12</a:t>
            </a:fld>
            <a:endParaRPr lang="en-US"/>
          </a:p>
        </p:txBody>
      </p:sp>
    </p:spTree>
    <p:extLst>
      <p:ext uri="{BB962C8B-B14F-4D97-AF65-F5344CB8AC3E}">
        <p14:creationId xmlns:p14="http://schemas.microsoft.com/office/powerpoint/2010/main" val="28680614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slide is showing their procedure for the variable adjusted sampling. The first step is to perform logistic regression for each individual in the cohort. After obtaining the two regression coefficients, we can plug in into the function that converts the odds ratios into probabilities. There is one additional standardization step in the ultimate selection algorithm in the paper by </a:t>
                </a:r>
                <a:r>
                  <a:rPr lang="en-US" sz="1200" kern="1200" dirty="0" err="1">
                    <a:solidFill>
                      <a:schemeClr val="tx1"/>
                    </a:solidFill>
                    <a:effectLst/>
                    <a:latin typeface="+mn-lt"/>
                    <a:ea typeface="+mn-ea"/>
                    <a:cs typeface="+mn-cs"/>
                  </a:rPr>
                  <a:t>Kulathinal</a:t>
                </a:r>
                <a:r>
                  <a:rPr lang="en-US" sz="1200" kern="1200" dirty="0">
                    <a:solidFill>
                      <a:schemeClr val="tx1"/>
                    </a:solidFill>
                    <a:effectLst/>
                    <a:latin typeface="+mn-lt"/>
                    <a:ea typeface="+mn-ea"/>
                    <a:cs typeface="+mn-cs"/>
                  </a:rPr>
                  <a:t> et al, that also accounts for the fact that probability cannot exceed 1. Where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𝑆</m:t>
                        </m:r>
                      </m:e>
                      <m:sub>
                        <m:r>
                          <a:rPr lang="en-US" sz="1200" i="1" kern="1200">
                            <a:solidFill>
                              <a:schemeClr val="tx1"/>
                            </a:solidFill>
                            <a:effectLst/>
                            <a:latin typeface="Cambria Math" panose="02040503050406030204" pitchFamily="18" charset="0"/>
                            <a:ea typeface="+mn-ea"/>
                            <a:cs typeface="+mn-cs"/>
                          </a:rPr>
                          <m:t>𝑖</m:t>
                        </m:r>
                      </m:sub>
                    </m:sSub>
                  </m:oMath>
                </a14:m>
                <a:r>
                  <a:rPr lang="en-US" sz="1200" kern="1200" dirty="0">
                    <a:solidFill>
                      <a:schemeClr val="tx1"/>
                    </a:solidFill>
                    <a:effectLst/>
                    <a:latin typeface="+mn-lt"/>
                    <a:ea typeface="+mn-ea"/>
                    <a:cs typeface="+mn-cs"/>
                  </a:rPr>
                  <a:t> is a binary random variable taking value 1 if participant is selected to the </a:t>
                </a:r>
                <a:r>
                  <a:rPr lang="en-US" sz="1200" kern="1200" dirty="0" err="1">
                    <a:solidFill>
                      <a:schemeClr val="tx1"/>
                    </a:solidFill>
                    <a:effectLst/>
                    <a:latin typeface="+mn-lt"/>
                    <a:ea typeface="+mn-ea"/>
                    <a:cs typeface="+mn-cs"/>
                  </a:rPr>
                  <a:t>subcohort</a:t>
                </a:r>
                <a:r>
                  <a:rPr lang="en-US" sz="1200" kern="1200" dirty="0">
                    <a:solidFill>
                      <a:schemeClr val="tx1"/>
                    </a:solidFill>
                    <a:effectLst/>
                    <a:latin typeface="+mn-lt"/>
                    <a:ea typeface="+mn-ea"/>
                    <a:cs typeface="+mn-cs"/>
                  </a:rPr>
                  <a:t> and 0 otherwise (MORGAM). N is the total cohort size and n is the sample/</a:t>
                </a:r>
                <a:r>
                  <a:rPr lang="en-US" sz="1200" kern="1200" dirty="0" err="1">
                    <a:solidFill>
                      <a:schemeClr val="tx1"/>
                    </a:solidFill>
                    <a:effectLst/>
                    <a:latin typeface="+mn-lt"/>
                    <a:ea typeface="+mn-ea"/>
                    <a:cs typeface="+mn-cs"/>
                  </a:rPr>
                  <a:t>subcohort</a:t>
                </a:r>
                <a:r>
                  <a:rPr lang="en-US" sz="1200" kern="1200" dirty="0">
                    <a:solidFill>
                      <a:schemeClr val="tx1"/>
                    </a:solidFill>
                    <a:effectLst/>
                    <a:latin typeface="+mn-lt"/>
                    <a:ea typeface="+mn-ea"/>
                    <a:cs typeface="+mn-cs"/>
                  </a:rPr>
                  <a:t> size. We are focusing on the first and the second step for our simulation study. And in our simulation make those probability that exceed 1 to be equals 1. </a:t>
                </a:r>
              </a:p>
              <a:p>
                <a:endParaRPr lang="en-US"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slide is showing their procedure for the variable adjusted sampling. The first step is to perform logistic regression for each individual in the cohort. After obtaining the two regression coefficients, we can plug in into the function that converts the odds ratios into probabilities. There is one additional standardization step in the ultimate selection algorithm in the paper by </a:t>
                </a:r>
                <a:r>
                  <a:rPr lang="en-US" sz="1200" kern="1200" dirty="0" err="1">
                    <a:solidFill>
                      <a:schemeClr val="tx1"/>
                    </a:solidFill>
                    <a:effectLst/>
                    <a:latin typeface="+mn-lt"/>
                    <a:ea typeface="+mn-ea"/>
                    <a:cs typeface="+mn-cs"/>
                  </a:rPr>
                  <a:t>Kulathinal</a:t>
                </a:r>
                <a:r>
                  <a:rPr lang="en-US" sz="1200" kern="1200" dirty="0">
                    <a:solidFill>
                      <a:schemeClr val="tx1"/>
                    </a:solidFill>
                    <a:effectLst/>
                    <a:latin typeface="+mn-lt"/>
                    <a:ea typeface="+mn-ea"/>
                    <a:cs typeface="+mn-cs"/>
                  </a:rPr>
                  <a:t> et al, that also accounts for the fact that probability cannot exceed 1. Where </a:t>
                </a:r>
                <a:r>
                  <a:rPr lang="en-US" sz="1200" i="0" kern="1200">
                    <a:solidFill>
                      <a:schemeClr val="tx1"/>
                    </a:solidFill>
                    <a:effectLst/>
                    <a:latin typeface="+mn-lt"/>
                    <a:ea typeface="+mn-ea"/>
                    <a:cs typeface="+mn-cs"/>
                  </a:rPr>
                  <a:t>𝑆_𝑖</a:t>
                </a:r>
                <a:r>
                  <a:rPr lang="en-US" sz="1200" kern="1200" dirty="0">
                    <a:solidFill>
                      <a:schemeClr val="tx1"/>
                    </a:solidFill>
                    <a:effectLst/>
                    <a:latin typeface="+mn-lt"/>
                    <a:ea typeface="+mn-ea"/>
                    <a:cs typeface="+mn-cs"/>
                  </a:rPr>
                  <a:t> is a binary random variable taking value 1 if participant is selected to the </a:t>
                </a:r>
                <a:r>
                  <a:rPr lang="en-US" sz="1200" kern="1200" dirty="0" err="1">
                    <a:solidFill>
                      <a:schemeClr val="tx1"/>
                    </a:solidFill>
                    <a:effectLst/>
                    <a:latin typeface="+mn-lt"/>
                    <a:ea typeface="+mn-ea"/>
                    <a:cs typeface="+mn-cs"/>
                  </a:rPr>
                  <a:t>subcohort</a:t>
                </a:r>
                <a:r>
                  <a:rPr lang="en-US" sz="1200" kern="1200" dirty="0">
                    <a:solidFill>
                      <a:schemeClr val="tx1"/>
                    </a:solidFill>
                    <a:effectLst/>
                    <a:latin typeface="+mn-lt"/>
                    <a:ea typeface="+mn-ea"/>
                    <a:cs typeface="+mn-cs"/>
                  </a:rPr>
                  <a:t> and 0 otherwise (MORGAM). N is the total cohort size and n is the sample/</a:t>
                </a:r>
                <a:r>
                  <a:rPr lang="en-US" sz="1200" kern="1200" dirty="0" err="1">
                    <a:solidFill>
                      <a:schemeClr val="tx1"/>
                    </a:solidFill>
                    <a:effectLst/>
                    <a:latin typeface="+mn-lt"/>
                    <a:ea typeface="+mn-ea"/>
                    <a:cs typeface="+mn-cs"/>
                  </a:rPr>
                  <a:t>subcohort</a:t>
                </a:r>
                <a:r>
                  <a:rPr lang="en-US" sz="1200" kern="1200" dirty="0">
                    <a:solidFill>
                      <a:schemeClr val="tx1"/>
                    </a:solidFill>
                    <a:effectLst/>
                    <a:latin typeface="+mn-lt"/>
                    <a:ea typeface="+mn-ea"/>
                    <a:cs typeface="+mn-cs"/>
                  </a:rPr>
                  <a:t> size. We are focusing on the first and the second step for our simulation study. And in our simulation make those probability that exceed 1 to be equals 1. </a:t>
                </a:r>
              </a:p>
              <a:p>
                <a:endParaRPr lang="en-US" dirty="0"/>
              </a:p>
            </p:txBody>
          </p:sp>
        </mc:Fallback>
      </mc:AlternateContent>
      <p:sp>
        <p:nvSpPr>
          <p:cNvPr id="4" name="Slide Number Placeholder 3"/>
          <p:cNvSpPr>
            <a:spLocks noGrp="1"/>
          </p:cNvSpPr>
          <p:nvPr>
            <p:ph type="sldNum" sz="quarter" idx="5"/>
          </p:nvPr>
        </p:nvSpPr>
        <p:spPr/>
        <p:txBody>
          <a:bodyPr/>
          <a:lstStyle/>
          <a:p>
            <a:fld id="{D52E02D9-6073-334E-A270-CF2CCD106938}" type="slidenum">
              <a:rPr lang="en-US" smtClean="0"/>
              <a:t>13</a:t>
            </a:fld>
            <a:endParaRPr lang="en-US"/>
          </a:p>
        </p:txBody>
      </p:sp>
    </p:spTree>
    <p:extLst>
      <p:ext uri="{BB962C8B-B14F-4D97-AF65-F5344CB8AC3E}">
        <p14:creationId xmlns:p14="http://schemas.microsoft.com/office/powerpoint/2010/main" val="5883102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2E02D9-6073-334E-A270-CF2CCD106938}" type="slidenum">
              <a:rPr lang="en-US" smtClean="0"/>
              <a:t>14</a:t>
            </a:fld>
            <a:endParaRPr lang="en-US"/>
          </a:p>
        </p:txBody>
      </p:sp>
    </p:spTree>
    <p:extLst>
      <p:ext uri="{BB962C8B-B14F-4D97-AF65-F5344CB8AC3E}">
        <p14:creationId xmlns:p14="http://schemas.microsoft.com/office/powerpoint/2010/main" val="3973534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For our simulation, we are trying to replicate the simulation dataset in "Strategies for cohort sampling under the cox proportional hazards model, application to an AIDS clinical trial", by Kim and De Gruttola</a:t>
            </a:r>
          </a:p>
          <a:p>
            <a:endParaRPr lang="en-US" dirty="0"/>
          </a:p>
        </p:txBody>
      </p:sp>
      <p:sp>
        <p:nvSpPr>
          <p:cNvPr id="4" name="Slide Number Placeholder 3"/>
          <p:cNvSpPr>
            <a:spLocks noGrp="1"/>
          </p:cNvSpPr>
          <p:nvPr>
            <p:ph type="sldNum" sz="quarter" idx="5"/>
          </p:nvPr>
        </p:nvSpPr>
        <p:spPr/>
        <p:txBody>
          <a:bodyPr/>
          <a:lstStyle/>
          <a:p>
            <a:fld id="{D52E02D9-6073-334E-A270-CF2CCD106938}" type="slidenum">
              <a:rPr lang="en-US" smtClean="0"/>
              <a:t>15</a:t>
            </a:fld>
            <a:endParaRPr lang="en-US"/>
          </a:p>
        </p:txBody>
      </p:sp>
    </p:spTree>
    <p:extLst>
      <p:ext uri="{BB962C8B-B14F-4D97-AF65-F5344CB8AC3E}">
        <p14:creationId xmlns:p14="http://schemas.microsoft.com/office/powerpoint/2010/main" val="29412187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Here, we have two covariates, Z1 and Z2, that follows a bivariate normal distribution with mean equals to (0,0)' and both variances equal to 1, and correlation varies. Failure times were generated according to an exponential distribution with hazard rho0(exp(Z1beta1+Z2beta2)). The cox regression parameters beta 1 and beta 2 were set to 1 and 0.5 respectively, and rho0 to 0.1. Time of entry into the study were generated by a uniform (0,1) distribution, hence time of censoring is also uniform (0,1) (AIDS). </a:t>
            </a:r>
            <a:r>
              <a:rPr lang="en-US" sz="1200" kern="1200" dirty="0" err="1">
                <a:solidFill>
                  <a:schemeClr val="tx1"/>
                </a:solidFill>
                <a:effectLst/>
                <a:latin typeface="+mn-lt"/>
                <a:ea typeface="+mn-ea"/>
                <a:cs typeface="+mn-cs"/>
              </a:rPr>
              <a:t>CCh</a:t>
            </a:r>
            <a:r>
              <a:rPr lang="en-US" sz="1200" kern="1200" dirty="0">
                <a:solidFill>
                  <a:schemeClr val="tx1"/>
                </a:solidFill>
                <a:effectLst/>
                <a:latin typeface="+mn-lt"/>
                <a:ea typeface="+mn-ea"/>
                <a:cs typeface="+mn-cs"/>
              </a:rPr>
              <a:t> function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first covariate Z1 is observed for the entire cohort, and Z2, in theory, is observed only for the failures and the selected controls. In real-life settings, Z1 can be a covariate that is surrogate variable and Z2 is our predictor of interest. The surrogate variable may or may not be correlated to our predictor of interest, but we want to know its potential influence on the endpoint, which is HIV infection.</a:t>
            </a:r>
          </a:p>
          <a:p>
            <a:endParaRPr lang="en-US" dirty="0"/>
          </a:p>
        </p:txBody>
      </p:sp>
      <p:sp>
        <p:nvSpPr>
          <p:cNvPr id="4" name="Slide Number Placeholder 3"/>
          <p:cNvSpPr>
            <a:spLocks noGrp="1"/>
          </p:cNvSpPr>
          <p:nvPr>
            <p:ph type="sldNum" sz="quarter" idx="5"/>
          </p:nvPr>
        </p:nvSpPr>
        <p:spPr/>
        <p:txBody>
          <a:bodyPr/>
          <a:lstStyle/>
          <a:p>
            <a:fld id="{D52E02D9-6073-334E-A270-CF2CCD106938}" type="slidenum">
              <a:rPr lang="en-US" smtClean="0"/>
              <a:t>16</a:t>
            </a:fld>
            <a:endParaRPr lang="en-US"/>
          </a:p>
        </p:txBody>
      </p:sp>
    </p:spTree>
    <p:extLst>
      <p:ext uri="{BB962C8B-B14F-4D97-AF65-F5344CB8AC3E}">
        <p14:creationId xmlns:p14="http://schemas.microsoft.com/office/powerpoint/2010/main" val="3516767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After obtaining the simulation dataset, we tested out the baseline variable adjusted sampling method and compared it with the simple random sampling method. For </a:t>
            </a:r>
            <a:r>
              <a:rPr lang="en-US" sz="1200" kern="1200" dirty="0" err="1">
                <a:solidFill>
                  <a:schemeClr val="tx1"/>
                </a:solidFill>
                <a:effectLst/>
                <a:latin typeface="+mn-lt"/>
                <a:ea typeface="+mn-ea"/>
                <a:cs typeface="+mn-cs"/>
              </a:rPr>
              <a:t>subcohort</a:t>
            </a:r>
            <a:r>
              <a:rPr lang="en-US" sz="1200" kern="1200" dirty="0">
                <a:solidFill>
                  <a:schemeClr val="tx1"/>
                </a:solidFill>
                <a:effectLst/>
                <a:latin typeface="+mn-lt"/>
                <a:ea typeface="+mn-ea"/>
                <a:cs typeface="+mn-cs"/>
              </a:rPr>
              <a:t> sizes of 100 to 500, with 25 people as the increment, we calculated variances and relative efficiency for coefficient beta 1 and beta 2 for both methods</a:t>
            </a:r>
            <a:r>
              <a:rPr lang="zh-CN" altLang="en-US" sz="1200"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On the left panel, you can see the relative efficiency vs. </a:t>
            </a:r>
            <a:r>
              <a:rPr lang="en-US" sz="1200" kern="1200" dirty="0" err="1">
                <a:solidFill>
                  <a:schemeClr val="tx1"/>
                </a:solidFill>
                <a:effectLst/>
                <a:latin typeface="+mn-lt"/>
                <a:ea typeface="+mn-ea"/>
                <a:cs typeface="+mn-cs"/>
              </a:rPr>
              <a:t>subcohort</a:t>
            </a:r>
            <a:r>
              <a:rPr lang="en-US" sz="1200" kern="1200" dirty="0">
                <a:solidFill>
                  <a:schemeClr val="tx1"/>
                </a:solidFill>
                <a:effectLst/>
                <a:latin typeface="+mn-lt"/>
                <a:ea typeface="+mn-ea"/>
                <a:cs typeface="+mn-cs"/>
              </a:rPr>
              <a:t> size plot, and on the right panel, the variance vs </a:t>
            </a:r>
            <a:r>
              <a:rPr lang="en-US" sz="1200" kern="1200" dirty="0" err="1">
                <a:solidFill>
                  <a:schemeClr val="tx1"/>
                </a:solidFill>
                <a:effectLst/>
                <a:latin typeface="+mn-lt"/>
                <a:ea typeface="+mn-ea"/>
                <a:cs typeface="+mn-cs"/>
              </a:rPr>
              <a:t>subcohort</a:t>
            </a:r>
            <a:r>
              <a:rPr lang="en-US" sz="1200" kern="1200" dirty="0">
                <a:solidFill>
                  <a:schemeClr val="tx1"/>
                </a:solidFill>
                <a:effectLst/>
                <a:latin typeface="+mn-lt"/>
                <a:ea typeface="+mn-ea"/>
                <a:cs typeface="+mn-cs"/>
              </a:rPr>
              <a:t> size plot. In both graphs, the red colored lines represent results for beta 1, and the blue lines represent results for beta 2. And the solid line shows the result from Z1-adjusted sampling and the dashed line shows the result from SRS sampling. </a:t>
            </a:r>
          </a:p>
          <a:p>
            <a:endParaRPr lang="en-US" dirty="0"/>
          </a:p>
        </p:txBody>
      </p:sp>
      <p:sp>
        <p:nvSpPr>
          <p:cNvPr id="4" name="Slide Number Placeholder 3"/>
          <p:cNvSpPr>
            <a:spLocks noGrp="1"/>
          </p:cNvSpPr>
          <p:nvPr>
            <p:ph type="sldNum" sz="quarter" idx="5"/>
          </p:nvPr>
        </p:nvSpPr>
        <p:spPr/>
        <p:txBody>
          <a:bodyPr/>
          <a:lstStyle/>
          <a:p>
            <a:fld id="{D52E02D9-6073-334E-A270-CF2CCD106938}" type="slidenum">
              <a:rPr lang="en-US" smtClean="0"/>
              <a:t>17</a:t>
            </a:fld>
            <a:endParaRPr lang="en-US"/>
          </a:p>
        </p:txBody>
      </p:sp>
    </p:spTree>
    <p:extLst>
      <p:ext uri="{BB962C8B-B14F-4D97-AF65-F5344CB8AC3E}">
        <p14:creationId xmlns:p14="http://schemas.microsoft.com/office/powerpoint/2010/main" val="37861047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2E02D9-6073-334E-A270-CF2CCD106938}" type="slidenum">
              <a:rPr lang="en-US" smtClean="0"/>
              <a:t>19</a:t>
            </a:fld>
            <a:endParaRPr lang="en-US"/>
          </a:p>
        </p:txBody>
      </p:sp>
    </p:spTree>
    <p:extLst>
      <p:ext uri="{BB962C8B-B14F-4D97-AF65-F5344CB8AC3E}">
        <p14:creationId xmlns:p14="http://schemas.microsoft.com/office/powerpoint/2010/main" val="32415047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2E02D9-6073-334E-A270-CF2CCD106938}" type="slidenum">
              <a:rPr lang="en-US" smtClean="0"/>
              <a:t>20</a:t>
            </a:fld>
            <a:endParaRPr lang="en-US"/>
          </a:p>
        </p:txBody>
      </p:sp>
    </p:spTree>
    <p:extLst>
      <p:ext uri="{BB962C8B-B14F-4D97-AF65-F5344CB8AC3E}">
        <p14:creationId xmlns:p14="http://schemas.microsoft.com/office/powerpoint/2010/main" val="8292401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2E02D9-6073-334E-A270-CF2CCD106938}" type="slidenum">
              <a:rPr lang="en-US" smtClean="0"/>
              <a:t>22</a:t>
            </a:fld>
            <a:endParaRPr lang="en-US"/>
          </a:p>
        </p:txBody>
      </p:sp>
    </p:spTree>
    <p:extLst>
      <p:ext uri="{BB962C8B-B14F-4D97-AF65-F5344CB8AC3E}">
        <p14:creationId xmlns:p14="http://schemas.microsoft.com/office/powerpoint/2010/main" val="40271840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Firstly, I will give a brief introduction to the prospective cohort study and case-control study to provide some background knowledge</a:t>
            </a:r>
            <a:endParaRPr lang="en-US" dirty="0"/>
          </a:p>
        </p:txBody>
      </p:sp>
      <p:sp>
        <p:nvSpPr>
          <p:cNvPr id="4" name="Slide Number Placeholder 3"/>
          <p:cNvSpPr>
            <a:spLocks noGrp="1"/>
          </p:cNvSpPr>
          <p:nvPr>
            <p:ph type="sldNum" sz="quarter" idx="5"/>
          </p:nvPr>
        </p:nvSpPr>
        <p:spPr/>
        <p:txBody>
          <a:bodyPr/>
          <a:lstStyle/>
          <a:p>
            <a:fld id="{D52E02D9-6073-334E-A270-CF2CCD106938}" type="slidenum">
              <a:rPr lang="en-US" smtClean="0"/>
              <a:t>2</a:t>
            </a:fld>
            <a:endParaRPr lang="en-US"/>
          </a:p>
        </p:txBody>
      </p:sp>
    </p:spTree>
    <p:extLst>
      <p:ext uri="{BB962C8B-B14F-4D97-AF65-F5344CB8AC3E}">
        <p14:creationId xmlns:p14="http://schemas.microsoft.com/office/powerpoint/2010/main" val="30065726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These two widely used study designs certainly have a lot of advantages. While in many epidemiological and disease prevention trials, the cost for getting covariate information from the full cohort is expensive (prentice).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D52E02D9-6073-334E-A270-CF2CCD106938}" type="slidenum">
              <a:rPr lang="en-US" smtClean="0"/>
              <a:t>4</a:t>
            </a:fld>
            <a:endParaRPr lang="en-US"/>
          </a:p>
        </p:txBody>
      </p:sp>
    </p:spTree>
    <p:extLst>
      <p:ext uri="{BB962C8B-B14F-4D97-AF65-F5344CB8AC3E}">
        <p14:creationId xmlns:p14="http://schemas.microsoft.com/office/powerpoint/2010/main" val="30572368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 The case-cohort design is a study scheme proposed by Prentice back in 1986. The purpose of such design is to select a specific group of patients from the full cohort and get inferences from the selected sub-cohort instead of the full cohort. As you can see on the slide, the picture represents such a selection. That larger eclipse represents the full cohort. And we will be collecting Covariate information from </a:t>
            </a:r>
            <a:r>
              <a:rPr lang="en-US" sz="1200" dirty="0"/>
              <a:t>the selected sub-cohort and for all cases outside of the sub-cohort .</a:t>
            </a:r>
            <a:r>
              <a:rPr lang="en-US" sz="1200" kern="1200" dirty="0">
                <a:solidFill>
                  <a:schemeClr val="tx1"/>
                </a:solidFill>
                <a:effectLst/>
                <a:latin typeface="+mn-lt"/>
                <a:ea typeface="+mn-ea"/>
                <a:cs typeface="+mn-cs"/>
              </a:rPr>
              <a:t> As Prentice pointed out, if the sub-cohort is selected wisely, the statistical power of the association between predictor of interest and endpoints will not be reduced, comparing to the power of the association obtained from analyzing the full cohort.</a:t>
            </a:r>
          </a:p>
          <a:p>
            <a:r>
              <a:rPr lang="en-US" sz="1200" kern="1200" dirty="0">
                <a:solidFill>
                  <a:schemeClr val="tx1"/>
                </a:solidFill>
                <a:effectLst/>
                <a:latin typeface="+mn-lt"/>
                <a:ea typeface="+mn-ea"/>
                <a:cs typeface="+mn-cs"/>
              </a:rPr>
              <a:t>Before I jump to some examples, I want to pause to see if there are any questions</a:t>
            </a:r>
          </a:p>
          <a:p>
            <a:endParaRPr lang="en-US" dirty="0"/>
          </a:p>
        </p:txBody>
      </p:sp>
      <p:sp>
        <p:nvSpPr>
          <p:cNvPr id="4" name="Slide Number Placeholder 3"/>
          <p:cNvSpPr>
            <a:spLocks noGrp="1"/>
          </p:cNvSpPr>
          <p:nvPr>
            <p:ph type="sldNum" sz="quarter" idx="5"/>
          </p:nvPr>
        </p:nvSpPr>
        <p:spPr/>
        <p:txBody>
          <a:bodyPr/>
          <a:lstStyle/>
          <a:p>
            <a:fld id="{D52E02D9-6073-334E-A270-CF2CCD106938}" type="slidenum">
              <a:rPr lang="en-US" smtClean="0"/>
              <a:t>5</a:t>
            </a:fld>
            <a:endParaRPr lang="en-US"/>
          </a:p>
        </p:txBody>
      </p:sp>
    </p:spTree>
    <p:extLst>
      <p:ext uri="{BB962C8B-B14F-4D97-AF65-F5344CB8AC3E}">
        <p14:creationId xmlns:p14="http://schemas.microsoft.com/office/powerpoint/2010/main" val="16100860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Now I want to switch gear to talk about its implementations. The first example I want to talk about is the Vaginal and Oral Interventions to Control the Epidemic (VOICE) study, where the design was used to analyze plasma drug concentration (voice). A little bit background, he VOICE trial was a randomized placebo-controlled trial evaluating the efficacy of three vaginal and oral interventions, including oral tenofovir disoproxil fumarate (TDF), oral tenofovir-emtricitabine (TDF-FTC), and 1% tenofovir (TFV vaginal gel). The study includes </a:t>
            </a:r>
            <a:r>
              <a:rPr lang="en-US" sz="1200" b="0" i="0" kern="1200" dirty="0">
                <a:solidFill>
                  <a:schemeClr val="tx1"/>
                </a:solidFill>
                <a:effectLst/>
                <a:latin typeface="+mn-lt"/>
                <a:ea typeface="+mn-ea"/>
                <a:cs typeface="+mn-cs"/>
              </a:rPr>
              <a:t>5029 patients in total.</a:t>
            </a: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Their secondary objective was to assess the adherence to to study treatment TFV gel, via the measurement of plasma TFV concentration quantitatively. However, plasma drug level is both expensive and time consuming to measure for a large cohort of participants. So researches chose to implement this design, and a sub-cohort of </a:t>
            </a:r>
            <a:r>
              <a:rPr lang="en-US" sz="1200" b="0" i="0" kern="1200" dirty="0">
                <a:solidFill>
                  <a:schemeClr val="tx1"/>
                </a:solidFill>
                <a:effectLst/>
                <a:latin typeface="+mn-lt"/>
                <a:ea typeface="+mn-ea"/>
                <a:cs typeface="+mn-cs"/>
              </a:rPr>
              <a:t>647 </a:t>
            </a:r>
            <a:r>
              <a:rPr lang="en-US" sz="1200" kern="1200" dirty="0">
                <a:solidFill>
                  <a:schemeClr val="tx1"/>
                </a:solidFill>
                <a:effectLst/>
                <a:latin typeface="+mn-lt"/>
                <a:ea typeface="+mn-ea"/>
                <a:cs typeface="+mn-cs"/>
              </a:rPr>
              <a:t>was a randomly selected subsample from the treatment arm with all the remaining patients who got HIV infection (voice).</a:t>
            </a:r>
          </a:p>
          <a:p>
            <a:endParaRPr lang="en-US" dirty="0"/>
          </a:p>
        </p:txBody>
      </p:sp>
      <p:sp>
        <p:nvSpPr>
          <p:cNvPr id="4" name="Slide Number Placeholder 3"/>
          <p:cNvSpPr>
            <a:spLocks noGrp="1"/>
          </p:cNvSpPr>
          <p:nvPr>
            <p:ph type="sldNum" sz="quarter" idx="5"/>
          </p:nvPr>
        </p:nvSpPr>
        <p:spPr/>
        <p:txBody>
          <a:bodyPr/>
          <a:lstStyle/>
          <a:p>
            <a:fld id="{D52E02D9-6073-334E-A270-CF2CCD106938}" type="slidenum">
              <a:rPr lang="en-US" smtClean="0"/>
              <a:t>6</a:t>
            </a:fld>
            <a:endParaRPr lang="en-US"/>
          </a:p>
        </p:txBody>
      </p:sp>
    </p:spTree>
    <p:extLst>
      <p:ext uri="{BB962C8B-B14F-4D97-AF65-F5344CB8AC3E}">
        <p14:creationId xmlns:p14="http://schemas.microsoft.com/office/powerpoint/2010/main" val="24110204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Our goal is to implement this study design to a secondary analysis of the ASPIRE trial result, and we are interested in the method to sample the </a:t>
            </a:r>
            <a:r>
              <a:rPr lang="en-US" sz="1200" kern="1200" dirty="0" err="1">
                <a:solidFill>
                  <a:schemeClr val="tx1"/>
                </a:solidFill>
                <a:effectLst/>
                <a:latin typeface="+mn-lt"/>
                <a:ea typeface="+mn-ea"/>
                <a:cs typeface="+mn-cs"/>
              </a:rPr>
              <a:t>subcohort</a:t>
            </a:r>
            <a:r>
              <a:rPr lang="en-US" sz="1200" kern="1200" dirty="0">
                <a:solidFill>
                  <a:schemeClr val="tx1"/>
                </a:solidFill>
                <a:effectLst/>
                <a:latin typeface="+mn-lt"/>
                <a:ea typeface="+mn-ea"/>
                <a:cs typeface="+mn-cs"/>
              </a:rPr>
              <a:t>. After doing literature reviews, we found the paper by </a:t>
            </a:r>
            <a:r>
              <a:rPr lang="en-US" sz="1200" kern="1200" dirty="0" err="1">
                <a:solidFill>
                  <a:schemeClr val="tx1"/>
                </a:solidFill>
                <a:effectLst/>
                <a:latin typeface="+mn-lt"/>
                <a:ea typeface="+mn-ea"/>
                <a:cs typeface="+mn-cs"/>
              </a:rPr>
              <a:t>Kulathinal</a:t>
            </a:r>
            <a:r>
              <a:rPr lang="en-US" sz="1200" kern="1200" dirty="0">
                <a:solidFill>
                  <a:schemeClr val="tx1"/>
                </a:solidFill>
                <a:effectLst/>
                <a:latin typeface="+mn-lt"/>
                <a:ea typeface="+mn-ea"/>
                <a:cs typeface="+mn-cs"/>
              </a:rPr>
              <a:t> et al. that gives an extensive review of case-cohort weighting method and variance estimation, and also detailed procedure for doing sampling and analysis. Their paper illustrate experience from the MORGAM project, which is a multinational collaborative study that focuses on a certain number of phenotypes and genetic factors. Their goal is to explore the possible relationships between the cardiovascular disease outcomes and their classic and genetic risk factors.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Pause</a:t>
            </a:r>
            <a:endParaRPr lang="en-US" dirty="0"/>
          </a:p>
        </p:txBody>
      </p:sp>
      <p:sp>
        <p:nvSpPr>
          <p:cNvPr id="4" name="Slide Number Placeholder 3"/>
          <p:cNvSpPr>
            <a:spLocks noGrp="1"/>
          </p:cNvSpPr>
          <p:nvPr>
            <p:ph type="sldNum" sz="quarter" idx="5"/>
          </p:nvPr>
        </p:nvSpPr>
        <p:spPr/>
        <p:txBody>
          <a:bodyPr/>
          <a:lstStyle/>
          <a:p>
            <a:fld id="{D52E02D9-6073-334E-A270-CF2CCD106938}" type="slidenum">
              <a:rPr lang="en-US" smtClean="0"/>
              <a:t>7</a:t>
            </a:fld>
            <a:endParaRPr lang="en-US"/>
          </a:p>
        </p:txBody>
      </p:sp>
    </p:spTree>
    <p:extLst>
      <p:ext uri="{BB962C8B-B14F-4D97-AF65-F5344CB8AC3E}">
        <p14:creationId xmlns:p14="http://schemas.microsoft.com/office/powerpoint/2010/main" val="16949903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Before getting to the survival analysis under a case-cohort design, I want to first talk briefly about the standard cox proportional hazard model for analyzing survival data. The model gives an expression for the hazard at time t for an individual I, and has two quantities, the baseline hazard h0 and the exponential expression e to the linear sum of beta </a:t>
            </a:r>
            <a:r>
              <a:rPr lang="en-US" sz="1200" kern="1200" dirty="0" err="1">
                <a:solidFill>
                  <a:schemeClr val="tx1"/>
                </a:solidFill>
                <a:effectLst/>
                <a:latin typeface="+mn-lt"/>
                <a:ea typeface="+mn-ea"/>
                <a:cs typeface="+mn-cs"/>
              </a:rPr>
              <a:t>i</a:t>
            </a:r>
            <a:r>
              <a:rPr lang="en-US" sz="1200" kern="1200" dirty="0">
                <a:solidFill>
                  <a:schemeClr val="tx1"/>
                </a:solidFill>
                <a:effectLst/>
                <a:latin typeface="+mn-lt"/>
                <a:ea typeface="+mn-ea"/>
                <a:cs typeface="+mn-cs"/>
              </a:rPr>
              <a:t> x </a:t>
            </a:r>
            <a:r>
              <a:rPr lang="en-US" sz="1200" kern="1200" dirty="0" err="1">
                <a:solidFill>
                  <a:schemeClr val="tx1"/>
                </a:solidFill>
                <a:effectLst/>
                <a:latin typeface="+mn-lt"/>
                <a:ea typeface="+mn-ea"/>
                <a:cs typeface="+mn-cs"/>
              </a:rPr>
              <a:t>i</a:t>
            </a:r>
            <a:r>
              <a:rPr lang="en-US" sz="1200" kern="1200" dirty="0">
                <a:solidFill>
                  <a:schemeClr val="tx1"/>
                </a:solidFill>
                <a:effectLst/>
                <a:latin typeface="+mn-lt"/>
                <a:ea typeface="+mn-ea"/>
                <a:cs typeface="+mn-cs"/>
              </a:rPr>
              <a:t>, over the N explanatory X variables. As you may heard, the cox </a:t>
            </a:r>
            <a:r>
              <a:rPr lang="en-US" sz="1200" kern="1200" dirty="0" err="1">
                <a:solidFill>
                  <a:schemeClr val="tx1"/>
                </a:solidFill>
                <a:effectLst/>
                <a:latin typeface="+mn-lt"/>
                <a:ea typeface="+mn-ea"/>
                <a:cs typeface="+mn-cs"/>
              </a:rPr>
              <a:t>ph</a:t>
            </a:r>
            <a:r>
              <a:rPr lang="en-US" sz="1200" kern="1200" dirty="0">
                <a:solidFill>
                  <a:schemeClr val="tx1"/>
                </a:solidFill>
                <a:effectLst/>
                <a:latin typeface="+mn-lt"/>
                <a:ea typeface="+mn-ea"/>
                <a:cs typeface="+mn-cs"/>
              </a:rPr>
              <a:t> is popular since the baseline hazard is unspecified, and thereby the Cox model is a semiparametric model.</a:t>
            </a:r>
          </a:p>
          <a:p>
            <a:endParaRPr lang="en-US" dirty="0"/>
          </a:p>
        </p:txBody>
      </p:sp>
      <p:sp>
        <p:nvSpPr>
          <p:cNvPr id="4" name="Slide Number Placeholder 3"/>
          <p:cNvSpPr>
            <a:spLocks noGrp="1"/>
          </p:cNvSpPr>
          <p:nvPr>
            <p:ph type="sldNum" sz="quarter" idx="5"/>
          </p:nvPr>
        </p:nvSpPr>
        <p:spPr/>
        <p:txBody>
          <a:bodyPr/>
          <a:lstStyle/>
          <a:p>
            <a:fld id="{D52E02D9-6073-334E-A270-CF2CCD106938}" type="slidenum">
              <a:rPr lang="en-US" smtClean="0"/>
              <a:t>8</a:t>
            </a:fld>
            <a:endParaRPr lang="en-US"/>
          </a:p>
        </p:txBody>
      </p:sp>
    </p:spTree>
    <p:extLst>
      <p:ext uri="{BB962C8B-B14F-4D97-AF65-F5344CB8AC3E}">
        <p14:creationId xmlns:p14="http://schemas.microsoft.com/office/powerpoint/2010/main" val="26959956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So this slide is showing the analysis of time to event data under a case-cohort design scenario. </a:t>
            </a:r>
          </a:p>
          <a:p>
            <a:r>
              <a:rPr lang="en-US" sz="1200" kern="1200" dirty="0">
                <a:solidFill>
                  <a:schemeClr val="tx1"/>
                </a:solidFill>
                <a:effectLst/>
                <a:latin typeface="+mn-lt"/>
                <a:ea typeface="+mn-ea"/>
                <a:cs typeface="+mn-cs"/>
              </a:rPr>
              <a:t>The probability of event happening to individual I given an event and the risk set at time </a:t>
            </a:r>
            <a:r>
              <a:rPr lang="en-US" sz="1200" kern="1200" dirty="0" err="1">
                <a:solidFill>
                  <a:schemeClr val="tx1"/>
                </a:solidFill>
                <a:effectLst/>
                <a:latin typeface="+mn-lt"/>
                <a:ea typeface="+mn-ea"/>
                <a:cs typeface="+mn-cs"/>
              </a:rPr>
              <a:t>Ti</a:t>
            </a:r>
            <a:r>
              <a:rPr lang="en-US" sz="1200" kern="1200" dirty="0">
                <a:solidFill>
                  <a:schemeClr val="tx1"/>
                </a:solidFill>
                <a:effectLst/>
                <a:latin typeface="+mn-lt"/>
                <a:ea typeface="+mn-ea"/>
                <a:cs typeface="+mn-cs"/>
              </a:rPr>
              <a:t>.</a:t>
            </a:r>
            <a:r>
              <a:rPr lang="en-US" dirty="0">
                <a:effectLst/>
              </a:rPr>
              <a:t> </a:t>
            </a:r>
            <a:endParaRPr lang="en-US" dirty="0"/>
          </a:p>
        </p:txBody>
      </p:sp>
      <p:sp>
        <p:nvSpPr>
          <p:cNvPr id="4" name="Slide Number Placeholder 3"/>
          <p:cNvSpPr>
            <a:spLocks noGrp="1"/>
          </p:cNvSpPr>
          <p:nvPr>
            <p:ph type="sldNum" sz="quarter" idx="5"/>
          </p:nvPr>
        </p:nvSpPr>
        <p:spPr/>
        <p:txBody>
          <a:bodyPr/>
          <a:lstStyle/>
          <a:p>
            <a:fld id="{D52E02D9-6073-334E-A270-CF2CCD106938}" type="slidenum">
              <a:rPr lang="en-US" smtClean="0"/>
              <a:t>9</a:t>
            </a:fld>
            <a:endParaRPr lang="en-US"/>
          </a:p>
        </p:txBody>
      </p:sp>
    </p:spTree>
    <p:extLst>
      <p:ext uri="{BB962C8B-B14F-4D97-AF65-F5344CB8AC3E}">
        <p14:creationId xmlns:p14="http://schemas.microsoft.com/office/powerpoint/2010/main" val="8148943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case cohort studies, Cox model is carried out with adjusting or weighting the standard partial likelihood and various weighting methods has been proposed. The standard expression for a partial likelihood, with the contribution for the individual </a:t>
                </a:r>
                <a:r>
                  <a:rPr lang="en-US" sz="1200" kern="1200" dirty="0" err="1">
                    <a:solidFill>
                      <a:schemeClr val="tx1"/>
                    </a:solidFill>
                    <a:effectLst/>
                    <a:latin typeface="+mn-lt"/>
                    <a:ea typeface="+mn-ea"/>
                    <a:cs typeface="+mn-cs"/>
                  </a:rPr>
                  <a:t>i</a:t>
                </a:r>
                <a:r>
                  <a:rPr lang="en-US" sz="1200" kern="1200" dirty="0">
                    <a:solidFill>
                      <a:schemeClr val="tx1"/>
                    </a:solidFill>
                    <a:effectLst/>
                    <a:latin typeface="+mn-lt"/>
                    <a:ea typeface="+mn-ea"/>
                    <a:cs typeface="+mn-cs"/>
                  </a:rPr>
                  <a:t> failing at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𝑇</m:t>
                        </m:r>
                      </m:e>
                      <m:sub>
                        <m:r>
                          <a:rPr lang="en-US" sz="1200" i="1" kern="1200">
                            <a:solidFill>
                              <a:schemeClr val="tx1"/>
                            </a:solidFill>
                            <a:effectLst/>
                            <a:latin typeface="Cambria Math" panose="02040503050406030204" pitchFamily="18" charset="0"/>
                            <a:ea typeface="+mn-ea"/>
                            <a:cs typeface="+mn-cs"/>
                          </a:rPr>
                          <m:t>𝑖</m:t>
                        </m:r>
                      </m:sub>
                    </m:sSub>
                  </m:oMath>
                </a14:m>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i</a:t>
                </a:r>
                <a:r>
                  <a:rPr lang="en-US" sz="1200" kern="1200" dirty="0">
                    <a:solidFill>
                      <a:schemeClr val="tx1"/>
                    </a:solidFill>
                    <a:effectLst/>
                    <a:latin typeface="+mn-lt"/>
                    <a:ea typeface="+mn-ea"/>
                    <a:cs typeface="+mn-cs"/>
                  </a:rPr>
                  <a:t> </a:t>
                </a:r>
                <a14:m>
                  <m:oMath xmlns:m="http://schemas.openxmlformats.org/officeDocument/2006/math">
                    <m:r>
                      <a:rPr lang="zh-CN" altLang="en-US" sz="1200" kern="1200">
                        <a:solidFill>
                          <a:schemeClr val="tx1"/>
                        </a:solidFill>
                        <a:effectLst/>
                        <a:latin typeface="Cambria Math" panose="02040503050406030204" pitchFamily="18" charset="0"/>
                        <a:ea typeface="+mn-ea"/>
                        <a:cs typeface="+mn-cs"/>
                      </a:rPr>
                      <m:t>∈</m:t>
                    </m:r>
                  </m:oMath>
                </a14:m>
                <a:r>
                  <a:rPr lang="zh-CN" altLang="en-US" sz="120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cases) in the full cohort (C) is this first equation. where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𝑌</m:t>
                        </m:r>
                      </m:e>
                      <m:sub>
                        <m:r>
                          <a:rPr lang="en-US" sz="1200" i="1" kern="1200">
                            <a:solidFill>
                              <a:schemeClr val="tx1"/>
                            </a:solidFill>
                            <a:effectLst/>
                            <a:latin typeface="Cambria Math" panose="02040503050406030204" pitchFamily="18" charset="0"/>
                            <a:ea typeface="+mn-ea"/>
                            <a:cs typeface="+mn-cs"/>
                          </a:rPr>
                          <m:t>𝑗</m:t>
                        </m:r>
                      </m:sub>
                    </m:sSub>
                    <m:d>
                      <m:dPr>
                        <m:ctrlPr>
                          <a:rPr lang="en-US" sz="1200" i="1" kern="1200">
                            <a:solidFill>
                              <a:schemeClr val="tx1"/>
                            </a:solidFill>
                            <a:effectLst/>
                            <a:latin typeface="Cambria Math" panose="02040503050406030204" pitchFamily="18" charset="0"/>
                            <a:ea typeface="+mn-ea"/>
                            <a:cs typeface="+mn-cs"/>
                          </a:rPr>
                        </m:ctrlPr>
                      </m:dPr>
                      <m:e>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𝑇</m:t>
                            </m:r>
                          </m:e>
                          <m:sub>
                            <m:r>
                              <a:rPr lang="en-US" sz="1200" i="1" kern="1200">
                                <a:solidFill>
                                  <a:schemeClr val="tx1"/>
                                </a:solidFill>
                                <a:effectLst/>
                                <a:latin typeface="Cambria Math" panose="02040503050406030204" pitchFamily="18" charset="0"/>
                                <a:ea typeface="+mn-ea"/>
                                <a:cs typeface="+mn-cs"/>
                              </a:rPr>
                              <m:t>𝑖</m:t>
                            </m:r>
                          </m:sub>
                        </m:sSub>
                      </m:e>
                    </m:d>
                  </m:oMath>
                </a14:m>
                <a:r>
                  <a:rPr lang="en-US" sz="1200" kern="1200" dirty="0">
                    <a:solidFill>
                      <a:schemeClr val="tx1"/>
                    </a:solidFill>
                    <a:effectLst/>
                    <a:latin typeface="+mn-lt"/>
                    <a:ea typeface="+mn-ea"/>
                    <a:cs typeface="+mn-cs"/>
                  </a:rPr>
                  <a:t> is the at-risk indicator and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𝜆</m:t>
                        </m:r>
                      </m:e>
                      <m:sub>
                        <m:r>
                          <a:rPr lang="en-US" sz="1200" i="1" kern="1200">
                            <a:solidFill>
                              <a:schemeClr val="tx1"/>
                            </a:solidFill>
                            <a:effectLst/>
                            <a:latin typeface="Cambria Math" panose="02040503050406030204" pitchFamily="18" charset="0"/>
                            <a:ea typeface="+mn-ea"/>
                            <a:cs typeface="+mn-cs"/>
                          </a:rPr>
                          <m:t>𝑗</m:t>
                        </m:r>
                      </m:sub>
                    </m:sSub>
                    <m:d>
                      <m:dPr>
                        <m:ctrlPr>
                          <a:rPr lang="en-US" sz="1200" i="1" kern="1200">
                            <a:solidFill>
                              <a:schemeClr val="tx1"/>
                            </a:solidFill>
                            <a:effectLst/>
                            <a:latin typeface="Cambria Math" panose="02040503050406030204" pitchFamily="18" charset="0"/>
                            <a:ea typeface="+mn-ea"/>
                            <a:cs typeface="+mn-cs"/>
                          </a:rPr>
                        </m:ctrlPr>
                      </m:dPr>
                      <m:e>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𝑇</m:t>
                            </m:r>
                          </m:e>
                          <m:sub>
                            <m:r>
                              <a:rPr lang="en-US" sz="1200" i="1" kern="1200">
                                <a:solidFill>
                                  <a:schemeClr val="tx1"/>
                                </a:solidFill>
                                <a:effectLst/>
                                <a:latin typeface="Cambria Math" panose="02040503050406030204" pitchFamily="18" charset="0"/>
                                <a:ea typeface="+mn-ea"/>
                                <a:cs typeface="+mn-cs"/>
                              </a:rPr>
                              <m:t>𝑖</m:t>
                            </m:r>
                          </m:sub>
                        </m:sSub>
                      </m:e>
                    </m:d>
                  </m:oMath>
                </a14:m>
                <a:r>
                  <a:rPr lang="en-US" sz="1200" kern="1200" dirty="0">
                    <a:solidFill>
                      <a:schemeClr val="tx1"/>
                    </a:solidFill>
                    <a:effectLst/>
                    <a:latin typeface="+mn-lt"/>
                    <a:ea typeface="+mn-ea"/>
                    <a:cs typeface="+mn-cs"/>
                  </a:rPr>
                  <a:t> is the hazard rate for individual j at event time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𝑇</m:t>
                        </m:r>
                      </m:e>
                      <m:sub>
                        <m:r>
                          <a:rPr lang="en-US" sz="1200" i="1" kern="1200">
                            <a:solidFill>
                              <a:schemeClr val="tx1"/>
                            </a:solidFill>
                            <a:effectLst/>
                            <a:latin typeface="Cambria Math" panose="02040503050406030204" pitchFamily="18" charset="0"/>
                            <a:ea typeface="+mn-ea"/>
                            <a:cs typeface="+mn-cs"/>
                          </a:rPr>
                          <m:t>𝑖</m:t>
                        </m:r>
                      </m:sub>
                    </m:sSub>
                  </m:oMath>
                </a14:m>
                <a:r>
                  <a:rPr lang="en-US" sz="1200" kern="1200" dirty="0">
                    <a:solidFill>
                      <a:schemeClr val="tx1"/>
                    </a:solidFill>
                    <a:effectLst/>
                    <a:latin typeface="+mn-lt"/>
                    <a:ea typeface="+mn-ea"/>
                    <a:cs typeface="+mn-cs"/>
                  </a:rPr>
                  <a:t> (MORGAM). The interpretation of this is the probability of event happening to individual </a:t>
                </a:r>
                <a:r>
                  <a:rPr lang="en-US" sz="1200" kern="1200" dirty="0" err="1">
                    <a:solidFill>
                      <a:schemeClr val="tx1"/>
                    </a:solidFill>
                    <a:effectLst/>
                    <a:latin typeface="+mn-lt"/>
                    <a:ea typeface="+mn-ea"/>
                    <a:cs typeface="+mn-cs"/>
                  </a:rPr>
                  <a:t>i</a:t>
                </a:r>
                <a:r>
                  <a:rPr lang="en-US" sz="1200" kern="1200" dirty="0">
                    <a:solidFill>
                      <a:schemeClr val="tx1"/>
                    </a:solidFill>
                    <a:effectLst/>
                    <a:latin typeface="+mn-lt"/>
                    <a:ea typeface="+mn-ea"/>
                    <a:cs typeface="+mn-cs"/>
                  </a:rPr>
                  <a:t> given that a failure occurred, and the risk set at time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𝑇</m:t>
                        </m:r>
                      </m:e>
                      <m:sub>
                        <m:r>
                          <a:rPr lang="en-US" sz="1200" i="1" kern="1200">
                            <a:solidFill>
                              <a:schemeClr val="tx1"/>
                            </a:solidFill>
                            <a:effectLst/>
                            <a:latin typeface="Cambria Math" panose="02040503050406030204" pitchFamily="18" charset="0"/>
                            <a:ea typeface="+mn-ea"/>
                            <a:cs typeface="+mn-cs"/>
                          </a:rPr>
                          <m:t>𝑖</m:t>
                        </m:r>
                      </m:sub>
                    </m:sSub>
                  </m:oMath>
                </a14:m>
                <a:r>
                  <a:rPr lang="en-US" sz="1200" kern="1200" dirty="0">
                    <a:solidFill>
                      <a:schemeClr val="tx1"/>
                    </a:solidFill>
                    <a:effectLst/>
                    <a:latin typeface="+mn-lt"/>
                    <a:ea typeface="+mn-ea"/>
                    <a:cs typeface="+mn-cs"/>
                  </a:rPr>
                  <a:t>.</a:t>
                </a:r>
              </a:p>
              <a:p>
                <a:r>
                  <a:rPr lang="en-US" dirty="0"/>
                  <a:t>Pause</a:t>
                </a:r>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case cohort studies, Cox model is carried out with adjusting or weighting the standard partial likelihood and various weighting methods has been proposed. The standard expression for a partial likelihood, with the contribution for the individual </a:t>
                </a:r>
                <a:r>
                  <a:rPr lang="en-US" sz="1200" kern="1200" dirty="0" err="1">
                    <a:solidFill>
                      <a:schemeClr val="tx1"/>
                    </a:solidFill>
                    <a:effectLst/>
                    <a:latin typeface="+mn-lt"/>
                    <a:ea typeface="+mn-ea"/>
                    <a:cs typeface="+mn-cs"/>
                  </a:rPr>
                  <a:t>i</a:t>
                </a:r>
                <a:r>
                  <a:rPr lang="en-US" sz="1200" kern="1200" dirty="0">
                    <a:solidFill>
                      <a:schemeClr val="tx1"/>
                    </a:solidFill>
                    <a:effectLst/>
                    <a:latin typeface="+mn-lt"/>
                    <a:ea typeface="+mn-ea"/>
                    <a:cs typeface="+mn-cs"/>
                  </a:rPr>
                  <a:t> failing at </a:t>
                </a:r>
                <a:r>
                  <a:rPr lang="en-US" sz="1200" i="0" kern="1200">
                    <a:solidFill>
                      <a:schemeClr val="tx1"/>
                    </a:solidFill>
                    <a:effectLst/>
                    <a:latin typeface="+mn-lt"/>
                    <a:ea typeface="+mn-ea"/>
                    <a:cs typeface="+mn-cs"/>
                  </a:rPr>
                  <a:t>𝑇_𝑖</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i</a:t>
                </a:r>
                <a:r>
                  <a:rPr lang="en-US" sz="1200" kern="1200" dirty="0">
                    <a:solidFill>
                      <a:schemeClr val="tx1"/>
                    </a:solidFill>
                    <a:effectLst/>
                    <a:latin typeface="+mn-lt"/>
                    <a:ea typeface="+mn-ea"/>
                    <a:cs typeface="+mn-cs"/>
                  </a:rPr>
                  <a:t> </a:t>
                </a:r>
                <a:r>
                  <a:rPr lang="zh-CN" altLang="en-US" sz="1200" i="0" kern="120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cases) in the full cohort (C) is this first equation. where </a:t>
                </a:r>
                <a:r>
                  <a:rPr lang="en-US" sz="1200" i="0" kern="1200">
                    <a:solidFill>
                      <a:schemeClr val="tx1"/>
                    </a:solidFill>
                    <a:effectLst/>
                    <a:latin typeface="+mn-lt"/>
                    <a:ea typeface="+mn-ea"/>
                    <a:cs typeface="+mn-cs"/>
                  </a:rPr>
                  <a:t>𝑌_𝑗 (𝑇_𝑖 )</a:t>
                </a:r>
                <a:r>
                  <a:rPr lang="en-US" sz="1200" kern="1200" dirty="0">
                    <a:solidFill>
                      <a:schemeClr val="tx1"/>
                    </a:solidFill>
                    <a:effectLst/>
                    <a:latin typeface="+mn-lt"/>
                    <a:ea typeface="+mn-ea"/>
                    <a:cs typeface="+mn-cs"/>
                  </a:rPr>
                  <a:t> is the at-risk indicator and  </a:t>
                </a:r>
                <a:r>
                  <a:rPr lang="en-US" sz="1200" i="0" kern="1200">
                    <a:solidFill>
                      <a:schemeClr val="tx1"/>
                    </a:solidFill>
                    <a:effectLst/>
                    <a:latin typeface="+mn-lt"/>
                    <a:ea typeface="+mn-ea"/>
                    <a:cs typeface="+mn-cs"/>
                  </a:rPr>
                  <a:t>𝜆_𝑗 (𝑇_𝑖 )</a:t>
                </a:r>
                <a:r>
                  <a:rPr lang="en-US" sz="1200" kern="1200" dirty="0">
                    <a:solidFill>
                      <a:schemeClr val="tx1"/>
                    </a:solidFill>
                    <a:effectLst/>
                    <a:latin typeface="+mn-lt"/>
                    <a:ea typeface="+mn-ea"/>
                    <a:cs typeface="+mn-cs"/>
                  </a:rPr>
                  <a:t> is the hazard rate for individual j at event time </a:t>
                </a:r>
                <a:r>
                  <a:rPr lang="en-US" sz="1200" i="0" kern="1200">
                    <a:solidFill>
                      <a:schemeClr val="tx1"/>
                    </a:solidFill>
                    <a:effectLst/>
                    <a:latin typeface="+mn-lt"/>
                    <a:ea typeface="+mn-ea"/>
                    <a:cs typeface="+mn-cs"/>
                  </a:rPr>
                  <a:t>𝑇_𝑖</a:t>
                </a:r>
                <a:r>
                  <a:rPr lang="en-US" sz="1200" kern="1200" dirty="0">
                    <a:solidFill>
                      <a:schemeClr val="tx1"/>
                    </a:solidFill>
                    <a:effectLst/>
                    <a:latin typeface="+mn-lt"/>
                    <a:ea typeface="+mn-ea"/>
                    <a:cs typeface="+mn-cs"/>
                  </a:rPr>
                  <a:t> (MORGAM). The interpretation of this is the probability of event happening to individual </a:t>
                </a:r>
                <a:r>
                  <a:rPr lang="en-US" sz="1200" kern="1200" dirty="0" err="1">
                    <a:solidFill>
                      <a:schemeClr val="tx1"/>
                    </a:solidFill>
                    <a:effectLst/>
                    <a:latin typeface="+mn-lt"/>
                    <a:ea typeface="+mn-ea"/>
                    <a:cs typeface="+mn-cs"/>
                  </a:rPr>
                  <a:t>i</a:t>
                </a:r>
                <a:r>
                  <a:rPr lang="en-US" sz="1200" kern="1200" dirty="0">
                    <a:solidFill>
                      <a:schemeClr val="tx1"/>
                    </a:solidFill>
                    <a:effectLst/>
                    <a:latin typeface="+mn-lt"/>
                    <a:ea typeface="+mn-ea"/>
                    <a:cs typeface="+mn-cs"/>
                  </a:rPr>
                  <a:t> given that a failure occurred, and the risk set at time </a:t>
                </a:r>
                <a:r>
                  <a:rPr lang="en-US" sz="1200" i="0" kern="1200">
                    <a:solidFill>
                      <a:schemeClr val="tx1"/>
                    </a:solidFill>
                    <a:effectLst/>
                    <a:latin typeface="+mn-lt"/>
                    <a:ea typeface="+mn-ea"/>
                    <a:cs typeface="+mn-cs"/>
                  </a:rPr>
                  <a:t>𝑇_𝑖</a:t>
                </a:r>
                <a:r>
                  <a:rPr lang="en-US" sz="1200" kern="1200" dirty="0">
                    <a:solidFill>
                      <a:schemeClr val="tx1"/>
                    </a:solidFill>
                    <a:effectLst/>
                    <a:latin typeface="+mn-lt"/>
                    <a:ea typeface="+mn-ea"/>
                    <a:cs typeface="+mn-cs"/>
                  </a:rPr>
                  <a:t>.</a:t>
                </a:r>
              </a:p>
              <a:p>
                <a:r>
                  <a:rPr lang="en-US" dirty="0"/>
                  <a:t>Pause</a:t>
                </a:r>
              </a:p>
            </p:txBody>
          </p:sp>
        </mc:Fallback>
      </mc:AlternateContent>
      <p:sp>
        <p:nvSpPr>
          <p:cNvPr id="4" name="Slide Number Placeholder 3"/>
          <p:cNvSpPr>
            <a:spLocks noGrp="1"/>
          </p:cNvSpPr>
          <p:nvPr>
            <p:ph type="sldNum" sz="quarter" idx="5"/>
          </p:nvPr>
        </p:nvSpPr>
        <p:spPr/>
        <p:txBody>
          <a:bodyPr/>
          <a:lstStyle/>
          <a:p>
            <a:fld id="{D52E02D9-6073-334E-A270-CF2CCD106938}" type="slidenum">
              <a:rPr lang="en-US" smtClean="0"/>
              <a:t>10</a:t>
            </a:fld>
            <a:endParaRPr lang="en-US"/>
          </a:p>
        </p:txBody>
      </p:sp>
    </p:spTree>
    <p:extLst>
      <p:ext uri="{BB962C8B-B14F-4D97-AF65-F5344CB8AC3E}">
        <p14:creationId xmlns:p14="http://schemas.microsoft.com/office/powerpoint/2010/main" val="18794055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44E9618-769C-CB42-BA9F-8C22E2784F21}" type="datetimeFigureOut">
              <a:rPr lang="en-US" smtClean="0"/>
              <a:t>2/4/21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AEABB7-1FEF-0249-9ACE-E1023D2ECF04}" type="slidenum">
              <a:rPr lang="en-US" smtClean="0"/>
              <a:t>‹#›</a:t>
            </a:fld>
            <a:endParaRPr lang="en-US"/>
          </a:p>
        </p:txBody>
      </p:sp>
    </p:spTree>
    <p:extLst>
      <p:ext uri="{BB962C8B-B14F-4D97-AF65-F5344CB8AC3E}">
        <p14:creationId xmlns:p14="http://schemas.microsoft.com/office/powerpoint/2010/main" val="11472886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44E9618-769C-CB42-BA9F-8C22E2784F21}" type="datetimeFigureOut">
              <a:rPr lang="en-US" smtClean="0"/>
              <a:t>2/4/21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AEABB7-1FEF-0249-9ACE-E1023D2ECF04}" type="slidenum">
              <a:rPr lang="en-US" smtClean="0"/>
              <a:t>‹#›</a:t>
            </a:fld>
            <a:endParaRPr lang="en-US"/>
          </a:p>
        </p:txBody>
      </p:sp>
    </p:spTree>
    <p:extLst>
      <p:ext uri="{BB962C8B-B14F-4D97-AF65-F5344CB8AC3E}">
        <p14:creationId xmlns:p14="http://schemas.microsoft.com/office/powerpoint/2010/main" val="25776440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44E9618-769C-CB42-BA9F-8C22E2784F21}" type="datetimeFigureOut">
              <a:rPr lang="en-US" smtClean="0"/>
              <a:t>2/4/21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AEABB7-1FEF-0249-9ACE-E1023D2ECF04}" type="slidenum">
              <a:rPr lang="en-US" smtClean="0"/>
              <a:t>‹#›</a:t>
            </a:fld>
            <a:endParaRPr lang="en-US"/>
          </a:p>
        </p:txBody>
      </p:sp>
    </p:spTree>
    <p:extLst>
      <p:ext uri="{BB962C8B-B14F-4D97-AF65-F5344CB8AC3E}">
        <p14:creationId xmlns:p14="http://schemas.microsoft.com/office/powerpoint/2010/main" val="38711349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44E9618-769C-CB42-BA9F-8C22E2784F21}" type="datetimeFigureOut">
              <a:rPr lang="en-US" smtClean="0"/>
              <a:t>2/4/21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AEABB7-1FEF-0249-9ACE-E1023D2ECF04}" type="slidenum">
              <a:rPr lang="en-US" smtClean="0"/>
              <a:t>‹#›</a:t>
            </a:fld>
            <a:endParaRPr lang="en-US"/>
          </a:p>
        </p:txBody>
      </p:sp>
    </p:spTree>
    <p:extLst>
      <p:ext uri="{BB962C8B-B14F-4D97-AF65-F5344CB8AC3E}">
        <p14:creationId xmlns:p14="http://schemas.microsoft.com/office/powerpoint/2010/main" val="16666904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44E9618-769C-CB42-BA9F-8C22E2784F21}" type="datetimeFigureOut">
              <a:rPr lang="en-US" smtClean="0"/>
              <a:t>2/4/21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AEABB7-1FEF-0249-9ACE-E1023D2ECF04}" type="slidenum">
              <a:rPr lang="en-US" smtClean="0"/>
              <a:t>‹#›</a:t>
            </a:fld>
            <a:endParaRPr lang="en-US"/>
          </a:p>
        </p:txBody>
      </p:sp>
    </p:spTree>
    <p:extLst>
      <p:ext uri="{BB962C8B-B14F-4D97-AF65-F5344CB8AC3E}">
        <p14:creationId xmlns:p14="http://schemas.microsoft.com/office/powerpoint/2010/main" val="39571962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44E9618-769C-CB42-BA9F-8C22E2784F21}" type="datetimeFigureOut">
              <a:rPr lang="en-US" smtClean="0"/>
              <a:t>2/4/21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AEABB7-1FEF-0249-9ACE-E1023D2ECF04}" type="slidenum">
              <a:rPr lang="en-US" smtClean="0"/>
              <a:t>‹#›</a:t>
            </a:fld>
            <a:endParaRPr lang="en-US"/>
          </a:p>
        </p:txBody>
      </p:sp>
    </p:spTree>
    <p:extLst>
      <p:ext uri="{BB962C8B-B14F-4D97-AF65-F5344CB8AC3E}">
        <p14:creationId xmlns:p14="http://schemas.microsoft.com/office/powerpoint/2010/main" val="28676402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44E9618-769C-CB42-BA9F-8C22E2784F21}" type="datetimeFigureOut">
              <a:rPr lang="en-US" smtClean="0"/>
              <a:t>2/4/21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8AEABB7-1FEF-0249-9ACE-E1023D2ECF04}" type="slidenum">
              <a:rPr lang="en-US" smtClean="0"/>
              <a:t>‹#›</a:t>
            </a:fld>
            <a:endParaRPr lang="en-US"/>
          </a:p>
        </p:txBody>
      </p:sp>
    </p:spTree>
    <p:extLst>
      <p:ext uri="{BB962C8B-B14F-4D97-AF65-F5344CB8AC3E}">
        <p14:creationId xmlns:p14="http://schemas.microsoft.com/office/powerpoint/2010/main" val="37028647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44E9618-769C-CB42-BA9F-8C22E2784F21}" type="datetimeFigureOut">
              <a:rPr lang="en-US" smtClean="0"/>
              <a:t>2/4/21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8AEABB7-1FEF-0249-9ACE-E1023D2ECF04}" type="slidenum">
              <a:rPr lang="en-US" smtClean="0"/>
              <a:t>‹#›</a:t>
            </a:fld>
            <a:endParaRPr lang="en-US"/>
          </a:p>
        </p:txBody>
      </p:sp>
    </p:spTree>
    <p:extLst>
      <p:ext uri="{BB962C8B-B14F-4D97-AF65-F5344CB8AC3E}">
        <p14:creationId xmlns:p14="http://schemas.microsoft.com/office/powerpoint/2010/main" val="37325127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44E9618-769C-CB42-BA9F-8C22E2784F21}" type="datetimeFigureOut">
              <a:rPr lang="en-US" smtClean="0"/>
              <a:t>2/4/21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AEABB7-1FEF-0249-9ACE-E1023D2ECF04}" type="slidenum">
              <a:rPr lang="en-US" smtClean="0"/>
              <a:t>‹#›</a:t>
            </a:fld>
            <a:endParaRPr lang="en-US"/>
          </a:p>
        </p:txBody>
      </p:sp>
    </p:spTree>
    <p:extLst>
      <p:ext uri="{BB962C8B-B14F-4D97-AF65-F5344CB8AC3E}">
        <p14:creationId xmlns:p14="http://schemas.microsoft.com/office/powerpoint/2010/main" val="40359197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44E9618-769C-CB42-BA9F-8C22E2784F21}" type="datetimeFigureOut">
              <a:rPr lang="en-US" smtClean="0"/>
              <a:t>2/4/21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AEABB7-1FEF-0249-9ACE-E1023D2ECF04}" type="slidenum">
              <a:rPr lang="en-US" smtClean="0"/>
              <a:t>‹#›</a:t>
            </a:fld>
            <a:endParaRPr lang="en-US"/>
          </a:p>
        </p:txBody>
      </p:sp>
    </p:spTree>
    <p:extLst>
      <p:ext uri="{BB962C8B-B14F-4D97-AF65-F5344CB8AC3E}">
        <p14:creationId xmlns:p14="http://schemas.microsoft.com/office/powerpoint/2010/main" val="28619893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44E9618-769C-CB42-BA9F-8C22E2784F21}" type="datetimeFigureOut">
              <a:rPr lang="en-US" smtClean="0"/>
              <a:t>2/4/21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AEABB7-1FEF-0249-9ACE-E1023D2ECF04}" type="slidenum">
              <a:rPr lang="en-US" smtClean="0"/>
              <a:t>‹#›</a:t>
            </a:fld>
            <a:endParaRPr lang="en-US"/>
          </a:p>
        </p:txBody>
      </p:sp>
    </p:spTree>
    <p:extLst>
      <p:ext uri="{BB962C8B-B14F-4D97-AF65-F5344CB8AC3E}">
        <p14:creationId xmlns:p14="http://schemas.microsoft.com/office/powerpoint/2010/main" val="7265146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44E9618-769C-CB42-BA9F-8C22E2784F21}" type="datetimeFigureOut">
              <a:rPr lang="en-US" smtClean="0"/>
              <a:t>2/4/21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AEABB7-1FEF-0249-9ACE-E1023D2ECF04}" type="slidenum">
              <a:rPr lang="en-US" smtClean="0"/>
              <a:t>‹#›</a:t>
            </a:fld>
            <a:endParaRPr lang="en-US"/>
          </a:p>
        </p:txBody>
      </p:sp>
    </p:spTree>
    <p:extLst>
      <p:ext uri="{BB962C8B-B14F-4D97-AF65-F5344CB8AC3E}">
        <p14:creationId xmlns:p14="http://schemas.microsoft.com/office/powerpoint/2010/main" val="2642266791"/>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80.png"/><Relationship Id="rId4" Type="http://schemas.openxmlformats.org/officeDocument/2006/relationships/image" Target="../media/image71.png"/></Relationships>
</file>

<file path=ppt/slides/_rels/slide14.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hyperlink" Target="https://www.ijstd.org/viewimage.asp?img=IndianJSexTransmDis_2012_33_1_49_93829_u3.jpg"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www.ijstd.org/viewimage.asp?img=IndianJSexTransmDis_2012_33_1_49_93829_u5.jpg" TargetMode="External"/><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hyperlink" Target="https://www.mcw.edu/-/media/MCW/Departments/Biostatistics/vol22no1kim.pdf?la=en"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1.png"/><Relationship Id="rId7"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8D0484-4EED-E34B-8F64-5C6237C8330F}"/>
              </a:ext>
            </a:extLst>
          </p:cNvPr>
          <p:cNvSpPr>
            <a:spLocks noGrp="1"/>
          </p:cNvSpPr>
          <p:nvPr>
            <p:ph type="ctrTitle"/>
          </p:nvPr>
        </p:nvSpPr>
        <p:spPr>
          <a:xfrm>
            <a:off x="1094095" y="851517"/>
            <a:ext cx="5238466" cy="2991416"/>
          </a:xfrm>
        </p:spPr>
        <p:txBody>
          <a:bodyPr anchor="b">
            <a:normAutofit/>
          </a:bodyPr>
          <a:lstStyle/>
          <a:p>
            <a:pPr algn="l"/>
            <a:r>
              <a:rPr lang="en-US" dirty="0"/>
              <a:t>Case-cohort Study Design</a:t>
            </a:r>
          </a:p>
        </p:txBody>
      </p:sp>
      <p:sp>
        <p:nvSpPr>
          <p:cNvPr id="3" name="Subtitle 2">
            <a:extLst>
              <a:ext uri="{FF2B5EF4-FFF2-40B4-BE49-F238E27FC236}">
                <a16:creationId xmlns:a16="http://schemas.microsoft.com/office/drawing/2014/main" id="{1795F290-6C74-444F-9AC1-E7B77140CE20}"/>
              </a:ext>
            </a:extLst>
          </p:cNvPr>
          <p:cNvSpPr>
            <a:spLocks noGrp="1"/>
          </p:cNvSpPr>
          <p:nvPr>
            <p:ph type="subTitle" idx="1"/>
          </p:nvPr>
        </p:nvSpPr>
        <p:spPr>
          <a:xfrm>
            <a:off x="1094096" y="3842932"/>
            <a:ext cx="4167115" cy="2163551"/>
          </a:xfrm>
        </p:spPr>
        <p:txBody>
          <a:bodyPr anchor="t">
            <a:normAutofit/>
          </a:bodyPr>
          <a:lstStyle/>
          <a:p>
            <a:pPr algn="l"/>
            <a:r>
              <a:rPr lang="en-US" dirty="0" err="1"/>
              <a:t>Ziyuan</a:t>
            </a:r>
            <a:r>
              <a:rPr lang="en-US" dirty="0"/>
              <a:t> Wang</a:t>
            </a:r>
          </a:p>
          <a:p>
            <a:pPr algn="l"/>
            <a:r>
              <a:rPr lang="en-US" dirty="0"/>
              <a:t>Brown Research Group</a:t>
            </a:r>
          </a:p>
          <a:p>
            <a:pPr algn="l"/>
            <a:r>
              <a:rPr lang="en-US" dirty="0"/>
              <a:t>November 18th </a:t>
            </a:r>
          </a:p>
        </p:txBody>
      </p:sp>
      <p:pic>
        <p:nvPicPr>
          <p:cNvPr id="28" name="Graphic 27" descr="Statistics">
            <a:extLst>
              <a:ext uri="{FF2B5EF4-FFF2-40B4-BE49-F238E27FC236}">
                <a16:creationId xmlns:a16="http://schemas.microsoft.com/office/drawing/2014/main" id="{98C9B3B9-F8D2-48B5-A65F-98690E8A271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31503" y="2129307"/>
            <a:ext cx="3217333" cy="3217333"/>
          </a:xfrm>
          <a:prstGeom prst="rect">
            <a:avLst/>
          </a:prstGeom>
        </p:spPr>
      </p:pic>
    </p:spTree>
    <p:extLst>
      <p:ext uri="{BB962C8B-B14F-4D97-AF65-F5344CB8AC3E}">
        <p14:creationId xmlns:p14="http://schemas.microsoft.com/office/powerpoint/2010/main" val="22987665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5EE933-CC6F-AE48-A1FA-D88ACA609831}"/>
              </a:ext>
            </a:extLst>
          </p:cNvPr>
          <p:cNvSpPr>
            <a:spLocks noGrp="1"/>
          </p:cNvSpPr>
          <p:nvPr>
            <p:ph type="title"/>
          </p:nvPr>
        </p:nvSpPr>
        <p:spPr/>
        <p:txBody>
          <a:bodyPr/>
          <a:lstStyle/>
          <a:p>
            <a:r>
              <a:rPr lang="en-US" dirty="0"/>
              <a:t>Analysis of time-to-event data</a:t>
            </a:r>
          </a:p>
        </p:txBody>
      </p:sp>
      <p:sp>
        <p:nvSpPr>
          <p:cNvPr id="9" name="Rectangle 8">
            <a:extLst>
              <a:ext uri="{FF2B5EF4-FFF2-40B4-BE49-F238E27FC236}">
                <a16:creationId xmlns:a16="http://schemas.microsoft.com/office/drawing/2014/main" id="{2AE17A98-DE80-1E43-876B-F63484013E6A}"/>
              </a:ext>
            </a:extLst>
          </p:cNvPr>
          <p:cNvSpPr/>
          <p:nvPr/>
        </p:nvSpPr>
        <p:spPr>
          <a:xfrm>
            <a:off x="3048000" y="4541783"/>
            <a:ext cx="6096000" cy="646331"/>
          </a:xfrm>
          <a:prstGeom prst="rect">
            <a:avLst/>
          </a:prstGeom>
        </p:spPr>
        <p:txBody>
          <a:bodyPr>
            <a:spAutoFit/>
          </a:bodyPr>
          <a:lstStyle/>
          <a:p>
            <a:br>
              <a:rPr lang="en-US" dirty="0"/>
            </a:br>
            <a:endParaRPr lang="en-US" dirty="0"/>
          </a:p>
        </p:txBody>
      </p:sp>
      <p:sp>
        <p:nvSpPr>
          <p:cNvPr id="10" name="Rectangle 9">
            <a:extLst>
              <a:ext uri="{FF2B5EF4-FFF2-40B4-BE49-F238E27FC236}">
                <a16:creationId xmlns:a16="http://schemas.microsoft.com/office/drawing/2014/main" id="{BEAB30CF-A3DA-474B-9FF9-C7540C1E2F27}"/>
              </a:ext>
            </a:extLst>
          </p:cNvPr>
          <p:cNvSpPr/>
          <p:nvPr/>
        </p:nvSpPr>
        <p:spPr>
          <a:xfrm>
            <a:off x="838200" y="3033591"/>
            <a:ext cx="3675042" cy="1323439"/>
          </a:xfrm>
          <a:prstGeom prst="rect">
            <a:avLst/>
          </a:prstGeom>
        </p:spPr>
        <p:txBody>
          <a:bodyPr wrap="square">
            <a:spAutoFit/>
          </a:bodyPr>
          <a:lstStyle/>
          <a:p>
            <a:r>
              <a:rPr lang="en-US" sz="2000" dirty="0"/>
              <a:t>Standard expression for partial likelihood contribution for cases in the full cohort: </a:t>
            </a:r>
            <a:br>
              <a:rPr lang="en-US" sz="2000" dirty="0"/>
            </a:br>
            <a:endParaRPr lang="en-US" sz="2000" dirty="0"/>
          </a:p>
        </p:txBody>
      </p:sp>
      <p:sp>
        <p:nvSpPr>
          <p:cNvPr id="22" name="TextBox 21">
            <a:extLst>
              <a:ext uri="{FF2B5EF4-FFF2-40B4-BE49-F238E27FC236}">
                <a16:creationId xmlns:a16="http://schemas.microsoft.com/office/drawing/2014/main" id="{9DB1E25B-1FBB-5643-A0DC-4072F4845170}"/>
              </a:ext>
            </a:extLst>
          </p:cNvPr>
          <p:cNvSpPr txBox="1"/>
          <p:nvPr/>
        </p:nvSpPr>
        <p:spPr>
          <a:xfrm>
            <a:off x="7440820" y="4934115"/>
            <a:ext cx="3450446" cy="707886"/>
          </a:xfrm>
          <a:prstGeom prst="rect">
            <a:avLst/>
          </a:prstGeom>
          <a:noFill/>
        </p:spPr>
        <p:txBody>
          <a:bodyPr wrap="square" rtlCol="0">
            <a:spAutoFit/>
          </a:bodyPr>
          <a:lstStyle/>
          <a:p>
            <a:r>
              <a:rPr lang="en-US" sz="2000" dirty="0"/>
              <a:t>is a time-dependent weight for individual j</a:t>
            </a:r>
          </a:p>
        </p:txBody>
      </p:sp>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4BF718EF-9626-1A4C-A2ED-214968432006}"/>
                  </a:ext>
                </a:extLst>
              </p:cNvPr>
              <p:cNvSpPr/>
              <p:nvPr/>
            </p:nvSpPr>
            <p:spPr>
              <a:xfrm>
                <a:off x="6493689" y="4887383"/>
                <a:ext cx="1041695" cy="49141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i="1" smtClean="0">
                              <a:solidFill>
                                <a:srgbClr val="836967"/>
                              </a:solidFill>
                              <a:latin typeface="Cambria Math" panose="02040503050406030204" pitchFamily="18" charset="0"/>
                            </a:rPr>
                          </m:ctrlPr>
                        </m:sSubPr>
                        <m:e>
                          <m:r>
                            <a:rPr lang="en-US" sz="2400" i="1">
                              <a:latin typeface="Cambria Math" panose="02040503050406030204" pitchFamily="18" charset="0"/>
                            </a:rPr>
                            <m:t>𝑤</m:t>
                          </m:r>
                        </m:e>
                        <m:sub>
                          <m:r>
                            <a:rPr lang="en-US" sz="2400" i="1">
                              <a:latin typeface="Cambria Math" panose="02040503050406030204" pitchFamily="18" charset="0"/>
                            </a:rPr>
                            <m:t>𝑗</m:t>
                          </m:r>
                        </m:sub>
                      </m:sSub>
                      <m:d>
                        <m:dPr>
                          <m:ctrlPr>
                            <a:rPr lang="en-US" sz="2400" i="1">
                              <a:solidFill>
                                <a:srgbClr val="836967"/>
                              </a:solidFill>
                              <a:latin typeface="Cambria Math" panose="02040503050406030204" pitchFamily="18" charset="0"/>
                            </a:rPr>
                          </m:ctrlPr>
                        </m:dPr>
                        <m:e>
                          <m:sSub>
                            <m:sSubPr>
                              <m:ctrlPr>
                                <a:rPr lang="en-US" sz="2400" i="1">
                                  <a:solidFill>
                                    <a:srgbClr val="836967"/>
                                  </a:solidFill>
                                  <a:latin typeface="Cambria Math" panose="02040503050406030204" pitchFamily="18" charset="0"/>
                                </a:rPr>
                              </m:ctrlPr>
                            </m:sSubPr>
                            <m:e>
                              <m:r>
                                <a:rPr lang="en-US" sz="2400" b="0" i="1" smtClean="0">
                                  <a:solidFill>
                                    <a:srgbClr val="836967"/>
                                  </a:solidFill>
                                  <a:latin typeface="Cambria Math" panose="02040503050406030204" pitchFamily="18" charset="0"/>
                                </a:rPr>
                                <m:t>𝑡</m:t>
                              </m:r>
                            </m:e>
                            <m:sub>
                              <m:r>
                                <a:rPr lang="en-US" sz="2400" i="1">
                                  <a:latin typeface="Cambria Math" panose="02040503050406030204" pitchFamily="18" charset="0"/>
                                </a:rPr>
                                <m:t>𝑖</m:t>
                              </m:r>
                            </m:sub>
                          </m:sSub>
                        </m:e>
                      </m:d>
                    </m:oMath>
                  </m:oMathPara>
                </a14:m>
                <a:endParaRPr lang="en-US" sz="2400" dirty="0"/>
              </a:p>
            </p:txBody>
          </p:sp>
        </mc:Choice>
        <mc:Fallback xmlns="">
          <p:sp>
            <p:nvSpPr>
              <p:cNvPr id="7" name="Rectangle 6">
                <a:extLst>
                  <a:ext uri="{FF2B5EF4-FFF2-40B4-BE49-F238E27FC236}">
                    <a16:creationId xmlns:a16="http://schemas.microsoft.com/office/drawing/2014/main" id="{4BF718EF-9626-1A4C-A2ED-214968432006}"/>
                  </a:ext>
                </a:extLst>
              </p:cNvPr>
              <p:cNvSpPr>
                <a:spLocks noRot="1" noChangeAspect="1" noMove="1" noResize="1" noEditPoints="1" noAdjustHandles="1" noChangeArrowheads="1" noChangeShapeType="1" noTextEdit="1"/>
              </p:cNvSpPr>
              <p:nvPr/>
            </p:nvSpPr>
            <p:spPr>
              <a:xfrm>
                <a:off x="6493689" y="4887383"/>
                <a:ext cx="1041695" cy="491417"/>
              </a:xfrm>
              <a:prstGeom prst="rect">
                <a:avLst/>
              </a:prstGeom>
              <a:blipFill>
                <a:blip r:embed="rId3"/>
                <a:stretch>
                  <a:fillRect b="-112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7AACC477-D52C-4C3C-AC42-866DBE5077C9}"/>
                  </a:ext>
                </a:extLst>
              </p:cNvPr>
              <p:cNvSpPr txBox="1"/>
              <p:nvPr/>
            </p:nvSpPr>
            <p:spPr>
              <a:xfrm>
                <a:off x="1300734" y="4151325"/>
                <a:ext cx="2749973" cy="867225"/>
              </a:xfrm>
              <a:prstGeom prst="rect">
                <a:avLst/>
              </a:prstGeom>
              <a:noFill/>
            </p:spPr>
            <p:txBody>
              <a:bodyPr wrap="square" lIns="0" tIns="0" rIns="0" bIns="0" rtlCol="0">
                <a:spAutoFit/>
              </a:bodyPr>
              <a:lstStyle/>
              <a:p>
                <a14:m>
                  <m:oMath xmlns:m="http://schemas.openxmlformats.org/officeDocument/2006/math">
                    <m:f>
                      <m:fPr>
                        <m:ctrlPr>
                          <a:rPr lang="en-US" sz="3200" b="0" i="1" smtClean="0">
                            <a:latin typeface="Cambria Math" panose="02040503050406030204" pitchFamily="18" charset="0"/>
                          </a:rPr>
                        </m:ctrlPr>
                      </m:fPr>
                      <m:num>
                        <m:sSub>
                          <m:sSubPr>
                            <m:ctrlPr>
                              <a:rPr lang="en-US" sz="3200" i="1">
                                <a:latin typeface="Cambria Math" panose="02040503050406030204" pitchFamily="18" charset="0"/>
                              </a:rPr>
                            </m:ctrlPr>
                          </m:sSubPr>
                          <m:e>
                            <m:r>
                              <a:rPr lang="en-US" sz="3200" b="0" i="1" smtClean="0">
                                <a:latin typeface="Cambria Math" panose="02040503050406030204" pitchFamily="18" charset="0"/>
                              </a:rPr>
                              <m:t>h</m:t>
                            </m:r>
                          </m:e>
                          <m:sub>
                            <m:r>
                              <a:rPr lang="en-US" sz="3200" b="0" i="1" smtClean="0">
                                <a:latin typeface="Cambria Math" panose="02040503050406030204" pitchFamily="18" charset="0"/>
                              </a:rPr>
                              <m:t>𝑖</m:t>
                            </m:r>
                          </m:sub>
                        </m:sSub>
                        <m:r>
                          <a:rPr lang="en-US" sz="3200" b="0" i="1" smtClean="0">
                            <a:latin typeface="Cambria Math" panose="02040503050406030204" pitchFamily="18" charset="0"/>
                          </a:rPr>
                          <m:t>(</m:t>
                        </m:r>
                        <m:sSub>
                          <m:sSubPr>
                            <m:ctrlPr>
                              <a:rPr lang="en-US" sz="3200" i="1">
                                <a:latin typeface="Cambria Math" panose="02040503050406030204" pitchFamily="18" charset="0"/>
                              </a:rPr>
                            </m:ctrlPr>
                          </m:sSubPr>
                          <m:e>
                            <m:r>
                              <a:rPr lang="en-US" sz="3200" b="0" i="1" smtClean="0">
                                <a:latin typeface="Cambria Math" panose="02040503050406030204" pitchFamily="18" charset="0"/>
                              </a:rPr>
                              <m:t>𝑡</m:t>
                            </m:r>
                          </m:e>
                          <m:sub>
                            <m:r>
                              <a:rPr lang="en-US" sz="3200" i="1">
                                <a:latin typeface="Cambria Math" panose="02040503050406030204" pitchFamily="18" charset="0"/>
                              </a:rPr>
                              <m:t>𝑖</m:t>
                            </m:r>
                          </m:sub>
                        </m:sSub>
                        <m:r>
                          <a:rPr lang="en-US" sz="3200" b="0" i="1" smtClean="0">
                            <a:latin typeface="Cambria Math" panose="02040503050406030204" pitchFamily="18" charset="0"/>
                          </a:rPr>
                          <m:t>) </m:t>
                        </m:r>
                      </m:num>
                      <m:den>
                        <m:sSub>
                          <m:sSubPr>
                            <m:ctrlPr>
                              <a:rPr lang="en-US" sz="3200" i="1" smtClean="0">
                                <a:latin typeface="Cambria Math" panose="02040503050406030204" pitchFamily="18" charset="0"/>
                              </a:rPr>
                            </m:ctrlPr>
                          </m:sSubPr>
                          <m:e>
                            <m:nary>
                              <m:naryPr>
                                <m:chr m:val="∑"/>
                                <m:limLoc m:val="subSup"/>
                                <m:supHide m:val="on"/>
                                <m:ctrlPr>
                                  <a:rPr lang="en-US" sz="3200" i="1" smtClean="0">
                                    <a:latin typeface="Cambria Math" panose="02040503050406030204" pitchFamily="18" charset="0"/>
                                  </a:rPr>
                                </m:ctrlPr>
                              </m:naryPr>
                              <m:sub>
                                <m:r>
                                  <m:rPr>
                                    <m:brk m:alnAt="9"/>
                                  </m:rPr>
                                  <a:rPr lang="en-US" sz="3200" b="0" i="1" smtClean="0">
                                    <a:latin typeface="Cambria Math" panose="02040503050406030204" pitchFamily="18" charset="0"/>
                                  </a:rPr>
                                  <m:t>𝑗</m:t>
                                </m:r>
                              </m:sub>
                              <m:sup/>
                              <m:e>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𝑌</m:t>
                                    </m:r>
                                  </m:e>
                                  <m:sub>
                                    <m:r>
                                      <a:rPr lang="en-US" sz="3200" b="0" i="1" smtClean="0">
                                        <a:latin typeface="Cambria Math" panose="02040503050406030204" pitchFamily="18" charset="0"/>
                                      </a:rPr>
                                      <m:t>𝑗</m:t>
                                    </m:r>
                                    <m:r>
                                      <a:rPr lang="en-US" sz="3200" b="0" i="1" smtClean="0">
                                        <a:latin typeface="Cambria Math" panose="02040503050406030204" pitchFamily="18" charset="0"/>
                                      </a:rPr>
                                      <m:t> </m:t>
                                    </m:r>
                                  </m:sub>
                                </m:sSub>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𝑡</m:t>
                                    </m:r>
                                  </m:e>
                                  <m:sub>
                                    <m:r>
                                      <a:rPr lang="en-US" sz="3200" b="0" i="1" smtClean="0">
                                        <a:latin typeface="Cambria Math" panose="02040503050406030204" pitchFamily="18" charset="0"/>
                                      </a:rPr>
                                      <m:t>𝑖</m:t>
                                    </m:r>
                                  </m:sub>
                                </m:sSub>
                                <m:r>
                                  <a:rPr lang="en-US" sz="3200" b="0" i="1" smtClean="0">
                                    <a:latin typeface="Cambria Math" panose="02040503050406030204" pitchFamily="18" charset="0"/>
                                  </a:rPr>
                                  <m:t>) </m:t>
                                </m:r>
                              </m:e>
                            </m:nary>
                            <m:r>
                              <a:rPr lang="en-US" sz="3200" i="1">
                                <a:latin typeface="Cambria Math" panose="02040503050406030204" pitchFamily="18" charset="0"/>
                              </a:rPr>
                              <m:t>h</m:t>
                            </m:r>
                          </m:e>
                          <m:sub>
                            <m:r>
                              <a:rPr lang="en-US" sz="3200" b="0" i="1" smtClean="0">
                                <a:latin typeface="Cambria Math" panose="02040503050406030204" pitchFamily="18" charset="0"/>
                              </a:rPr>
                              <m:t>𝑗</m:t>
                            </m:r>
                          </m:sub>
                        </m:sSub>
                        <m:r>
                          <a:rPr lang="en-US" sz="3200" i="1">
                            <a:latin typeface="Cambria Math" panose="02040503050406030204" pitchFamily="18" charset="0"/>
                          </a:rPr>
                          <m:t>(</m:t>
                        </m:r>
                        <m:sSub>
                          <m:sSubPr>
                            <m:ctrlPr>
                              <a:rPr lang="en-US" sz="3200" i="1">
                                <a:latin typeface="Cambria Math" panose="02040503050406030204" pitchFamily="18" charset="0"/>
                              </a:rPr>
                            </m:ctrlPr>
                          </m:sSubPr>
                          <m:e>
                            <m:r>
                              <a:rPr lang="en-US" sz="3200" i="1">
                                <a:latin typeface="Cambria Math" panose="02040503050406030204" pitchFamily="18" charset="0"/>
                              </a:rPr>
                              <m:t>𝑡</m:t>
                            </m:r>
                          </m:e>
                          <m:sub>
                            <m:r>
                              <a:rPr lang="en-US" sz="3200" i="1">
                                <a:latin typeface="Cambria Math" panose="02040503050406030204" pitchFamily="18" charset="0"/>
                              </a:rPr>
                              <m:t>𝑖</m:t>
                            </m:r>
                          </m:sub>
                        </m:sSub>
                        <m:r>
                          <a:rPr lang="en-US" sz="3200" i="1">
                            <a:latin typeface="Cambria Math" panose="02040503050406030204" pitchFamily="18" charset="0"/>
                          </a:rPr>
                          <m:t>)</m:t>
                        </m:r>
                      </m:den>
                    </m:f>
                  </m:oMath>
                </a14:m>
                <a:r>
                  <a:rPr lang="en-US" sz="3200" dirty="0"/>
                  <a:t> </a:t>
                </a:r>
              </a:p>
            </p:txBody>
          </p:sp>
        </mc:Choice>
        <mc:Fallback xmlns="">
          <p:sp>
            <p:nvSpPr>
              <p:cNvPr id="8" name="TextBox 7">
                <a:extLst>
                  <a:ext uri="{FF2B5EF4-FFF2-40B4-BE49-F238E27FC236}">
                    <a16:creationId xmlns:a16="http://schemas.microsoft.com/office/drawing/2014/main" id="{7AACC477-D52C-4C3C-AC42-866DBE5077C9}"/>
                  </a:ext>
                </a:extLst>
              </p:cNvPr>
              <p:cNvSpPr txBox="1">
                <a:spLocks noRot="1" noChangeAspect="1" noMove="1" noResize="1" noEditPoints="1" noAdjustHandles="1" noChangeArrowheads="1" noChangeShapeType="1" noTextEdit="1"/>
              </p:cNvSpPr>
              <p:nvPr/>
            </p:nvSpPr>
            <p:spPr>
              <a:xfrm>
                <a:off x="1300734" y="4151325"/>
                <a:ext cx="2749973" cy="867225"/>
              </a:xfrm>
              <a:prstGeom prst="rect">
                <a:avLst/>
              </a:prstGeom>
              <a:blipFill>
                <a:blip r:embed="rId4"/>
                <a:stretch>
                  <a:fillRect/>
                </a:stretch>
              </a:blipFill>
            </p:spPr>
            <p:txBody>
              <a:bodyPr/>
              <a:lstStyle/>
              <a:p>
                <a:r>
                  <a:rPr lang="en-US">
                    <a:noFill/>
                  </a:rPr>
                  <a:t> </a:t>
                </a:r>
              </a:p>
            </p:txBody>
          </p:sp>
        </mc:Fallback>
      </mc:AlternateContent>
      <p:sp>
        <p:nvSpPr>
          <p:cNvPr id="11" name="Rectangle 10">
            <a:extLst>
              <a:ext uri="{FF2B5EF4-FFF2-40B4-BE49-F238E27FC236}">
                <a16:creationId xmlns:a16="http://schemas.microsoft.com/office/drawing/2014/main" id="{01D8779A-4BD5-4800-B688-82B221D28B9D}"/>
              </a:ext>
            </a:extLst>
          </p:cNvPr>
          <p:cNvSpPr/>
          <p:nvPr/>
        </p:nvSpPr>
        <p:spPr>
          <a:xfrm>
            <a:off x="6493689" y="3044354"/>
            <a:ext cx="3675042" cy="1015663"/>
          </a:xfrm>
          <a:prstGeom prst="rect">
            <a:avLst/>
          </a:prstGeom>
        </p:spPr>
        <p:txBody>
          <a:bodyPr wrap="square">
            <a:spAutoFit/>
          </a:bodyPr>
          <a:lstStyle/>
          <a:p>
            <a:r>
              <a:rPr lang="en-US" sz="2000" dirty="0"/>
              <a:t>Expression for partial likelihood contribution in case-cohort analysis: </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0FFD62AB-3978-49DB-9533-BA64ACD0E30D}"/>
                  </a:ext>
                </a:extLst>
              </p:cNvPr>
              <p:cNvSpPr txBox="1"/>
              <p:nvPr/>
            </p:nvSpPr>
            <p:spPr>
              <a:xfrm>
                <a:off x="6956223" y="3915605"/>
                <a:ext cx="3867564" cy="880177"/>
              </a:xfrm>
              <a:prstGeom prst="rect">
                <a:avLst/>
              </a:prstGeom>
              <a:noFill/>
            </p:spPr>
            <p:txBody>
              <a:bodyPr wrap="square" lIns="0" tIns="0" rIns="0" bIns="0" rtlCol="0">
                <a:spAutoFit/>
              </a:bodyPr>
              <a:lstStyle/>
              <a:p>
                <a14:m>
                  <m:oMath xmlns:m="http://schemas.openxmlformats.org/officeDocument/2006/math">
                    <m:f>
                      <m:fPr>
                        <m:ctrlPr>
                          <a:rPr lang="en-US" sz="3200" b="0" i="1" smtClean="0">
                            <a:latin typeface="Cambria Math" panose="02040503050406030204" pitchFamily="18" charset="0"/>
                          </a:rPr>
                        </m:ctrlPr>
                      </m:fPr>
                      <m:num>
                        <m:sSub>
                          <m:sSubPr>
                            <m:ctrlPr>
                              <a:rPr lang="en-US" sz="3200" i="1">
                                <a:latin typeface="Cambria Math" panose="02040503050406030204" pitchFamily="18" charset="0"/>
                              </a:rPr>
                            </m:ctrlPr>
                          </m:sSubPr>
                          <m:e>
                            <m:sSub>
                              <m:sSubPr>
                                <m:ctrlPr>
                                  <a:rPr lang="en-US" sz="3200" i="1" smtClean="0">
                                    <a:latin typeface="Cambria Math" panose="02040503050406030204" pitchFamily="18" charset="0"/>
                                  </a:rPr>
                                </m:ctrlPr>
                              </m:sSubPr>
                              <m:e>
                                <m:r>
                                  <a:rPr lang="en-US" sz="3200" b="0" i="1" smtClean="0">
                                    <a:latin typeface="Cambria Math" panose="02040503050406030204" pitchFamily="18" charset="0"/>
                                  </a:rPr>
                                  <m:t>𝑤</m:t>
                                </m:r>
                              </m:e>
                              <m:sub>
                                <m:r>
                                  <a:rPr lang="en-US" sz="3200" i="1">
                                    <a:latin typeface="Cambria Math" panose="02040503050406030204" pitchFamily="18" charset="0"/>
                                  </a:rPr>
                                  <m:t>𝑖</m:t>
                                </m:r>
                              </m:sub>
                            </m:sSub>
                            <m:d>
                              <m:dPr>
                                <m:ctrlPr>
                                  <a:rPr lang="en-US" sz="3200" i="1">
                                    <a:latin typeface="Cambria Math" panose="02040503050406030204" pitchFamily="18" charset="0"/>
                                  </a:rPr>
                                </m:ctrlPr>
                              </m:dPr>
                              <m:e>
                                <m:sSub>
                                  <m:sSubPr>
                                    <m:ctrlPr>
                                      <a:rPr lang="en-US" sz="3200" i="1">
                                        <a:latin typeface="Cambria Math" panose="02040503050406030204" pitchFamily="18" charset="0"/>
                                      </a:rPr>
                                    </m:ctrlPr>
                                  </m:sSubPr>
                                  <m:e>
                                    <m:r>
                                      <a:rPr lang="en-US" sz="3200" i="1">
                                        <a:latin typeface="Cambria Math" panose="02040503050406030204" pitchFamily="18" charset="0"/>
                                      </a:rPr>
                                      <m:t>𝑡</m:t>
                                    </m:r>
                                  </m:e>
                                  <m:sub>
                                    <m:r>
                                      <a:rPr lang="en-US" sz="3200" i="1">
                                        <a:latin typeface="Cambria Math" panose="02040503050406030204" pitchFamily="18" charset="0"/>
                                      </a:rPr>
                                      <m:t>𝑖</m:t>
                                    </m:r>
                                  </m:sub>
                                </m:sSub>
                              </m:e>
                            </m:d>
                            <m:r>
                              <a:rPr lang="en-US" sz="3200" i="1">
                                <a:latin typeface="Cambria Math" panose="02040503050406030204" pitchFamily="18" charset="0"/>
                              </a:rPr>
                              <m:t>h</m:t>
                            </m:r>
                          </m:e>
                          <m:sub>
                            <m:r>
                              <a:rPr lang="en-US" sz="3200" b="0" i="1" smtClean="0">
                                <a:latin typeface="Cambria Math" panose="02040503050406030204" pitchFamily="18" charset="0"/>
                              </a:rPr>
                              <m:t>𝑖</m:t>
                            </m:r>
                          </m:sub>
                        </m:sSub>
                        <m:r>
                          <a:rPr lang="en-US" sz="3200" b="0" i="1" smtClean="0">
                            <a:latin typeface="Cambria Math" panose="02040503050406030204" pitchFamily="18" charset="0"/>
                          </a:rPr>
                          <m:t>(</m:t>
                        </m:r>
                        <m:sSub>
                          <m:sSubPr>
                            <m:ctrlPr>
                              <a:rPr lang="en-US" sz="3200" i="1">
                                <a:latin typeface="Cambria Math" panose="02040503050406030204" pitchFamily="18" charset="0"/>
                              </a:rPr>
                            </m:ctrlPr>
                          </m:sSubPr>
                          <m:e>
                            <m:r>
                              <a:rPr lang="en-US" sz="3200" b="0" i="1" smtClean="0">
                                <a:latin typeface="Cambria Math" panose="02040503050406030204" pitchFamily="18" charset="0"/>
                              </a:rPr>
                              <m:t>𝑡</m:t>
                            </m:r>
                          </m:e>
                          <m:sub>
                            <m:r>
                              <a:rPr lang="en-US" sz="3200" i="1">
                                <a:latin typeface="Cambria Math" panose="02040503050406030204" pitchFamily="18" charset="0"/>
                              </a:rPr>
                              <m:t>𝑖</m:t>
                            </m:r>
                          </m:sub>
                        </m:sSub>
                        <m:r>
                          <a:rPr lang="en-US" sz="3200" b="0" i="1" smtClean="0">
                            <a:latin typeface="Cambria Math" panose="02040503050406030204" pitchFamily="18" charset="0"/>
                          </a:rPr>
                          <m:t>) </m:t>
                        </m:r>
                      </m:num>
                      <m:den>
                        <m:sSub>
                          <m:sSubPr>
                            <m:ctrlPr>
                              <a:rPr lang="en-US" sz="3200" i="1" smtClean="0">
                                <a:latin typeface="Cambria Math" panose="02040503050406030204" pitchFamily="18" charset="0"/>
                              </a:rPr>
                            </m:ctrlPr>
                          </m:sSubPr>
                          <m:e>
                            <m:nary>
                              <m:naryPr>
                                <m:chr m:val="∑"/>
                                <m:limLoc m:val="subSup"/>
                                <m:supHide m:val="on"/>
                                <m:ctrlPr>
                                  <a:rPr lang="en-US" sz="3200" i="1" smtClean="0">
                                    <a:latin typeface="Cambria Math" panose="02040503050406030204" pitchFamily="18" charset="0"/>
                                  </a:rPr>
                                </m:ctrlPr>
                              </m:naryPr>
                              <m:sub>
                                <m:r>
                                  <m:rPr>
                                    <m:brk m:alnAt="9"/>
                                  </m:rPr>
                                  <a:rPr lang="en-US" sz="3200" b="0" i="1" smtClean="0">
                                    <a:latin typeface="Cambria Math" panose="02040503050406030204" pitchFamily="18" charset="0"/>
                                  </a:rPr>
                                  <m:t>𝑗</m:t>
                                </m:r>
                                <m:r>
                                  <a:rPr lang="en-US" sz="3200" b="0" i="1" smtClean="0">
                                    <a:latin typeface="Cambria Math" panose="02040503050406030204" pitchFamily="18" charset="0"/>
                                    <a:ea typeface="Cambria Math" panose="02040503050406030204" pitchFamily="18" charset="0"/>
                                  </a:rPr>
                                  <m:t>∈</m:t>
                                </m:r>
                                <m:r>
                                  <a:rPr lang="en-US" sz="3200" b="0" i="1" smtClean="0">
                                    <a:latin typeface="Cambria Math" panose="02040503050406030204" pitchFamily="18" charset="0"/>
                                    <a:ea typeface="Cambria Math" panose="02040503050406030204" pitchFamily="18" charset="0"/>
                                  </a:rPr>
                                  <m:t>𝑂</m:t>
                                </m:r>
                              </m:sub>
                              <m:sup/>
                              <m:e>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𝑌</m:t>
                                    </m:r>
                                  </m:e>
                                  <m:sub>
                                    <m:r>
                                      <a:rPr lang="en-US" sz="3200" b="0" i="1" smtClean="0">
                                        <a:latin typeface="Cambria Math" panose="02040503050406030204" pitchFamily="18" charset="0"/>
                                      </a:rPr>
                                      <m:t>𝑗</m:t>
                                    </m:r>
                                    <m:r>
                                      <a:rPr lang="en-US" sz="3200" b="0" i="1" smtClean="0">
                                        <a:latin typeface="Cambria Math" panose="02040503050406030204" pitchFamily="18" charset="0"/>
                                      </a:rPr>
                                      <m:t> </m:t>
                                    </m:r>
                                  </m:sub>
                                </m:sSub>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𝑡</m:t>
                                    </m:r>
                                  </m:e>
                                  <m:sub>
                                    <m:r>
                                      <a:rPr lang="en-US" sz="3200" b="0" i="1" smtClean="0">
                                        <a:latin typeface="Cambria Math" panose="02040503050406030204" pitchFamily="18" charset="0"/>
                                      </a:rPr>
                                      <m:t>𝑖</m:t>
                                    </m:r>
                                  </m:sub>
                                </m:sSub>
                                <m:r>
                                  <a:rPr lang="en-US" sz="3200" b="0" i="1" smtClean="0">
                                    <a:latin typeface="Cambria Math" panose="02040503050406030204" pitchFamily="18" charset="0"/>
                                  </a:rPr>
                                  <m:t>) </m:t>
                                </m:r>
                              </m:e>
                            </m:nary>
                            <m:sSub>
                              <m:sSubPr>
                                <m:ctrlPr>
                                  <a:rPr lang="en-US" sz="3200" i="1">
                                    <a:latin typeface="Cambria Math" panose="02040503050406030204" pitchFamily="18" charset="0"/>
                                  </a:rPr>
                                </m:ctrlPr>
                              </m:sSubPr>
                              <m:e>
                                <m:r>
                                  <a:rPr lang="en-US" sz="3200" i="1">
                                    <a:latin typeface="Cambria Math" panose="02040503050406030204" pitchFamily="18" charset="0"/>
                                  </a:rPr>
                                  <m:t>𝑤</m:t>
                                </m:r>
                              </m:e>
                              <m:sub>
                                <m:r>
                                  <a:rPr lang="en-US" sz="3200" i="1">
                                    <a:latin typeface="Cambria Math" panose="02040503050406030204" pitchFamily="18" charset="0"/>
                                  </a:rPr>
                                  <m:t>𝑖</m:t>
                                </m:r>
                              </m:sub>
                            </m:sSub>
                            <m:d>
                              <m:dPr>
                                <m:ctrlPr>
                                  <a:rPr lang="en-US" sz="3200" i="1">
                                    <a:latin typeface="Cambria Math" panose="02040503050406030204" pitchFamily="18" charset="0"/>
                                  </a:rPr>
                                </m:ctrlPr>
                              </m:dPr>
                              <m:e>
                                <m:sSub>
                                  <m:sSubPr>
                                    <m:ctrlPr>
                                      <a:rPr lang="en-US" sz="3200" i="1">
                                        <a:latin typeface="Cambria Math" panose="02040503050406030204" pitchFamily="18" charset="0"/>
                                      </a:rPr>
                                    </m:ctrlPr>
                                  </m:sSubPr>
                                  <m:e>
                                    <m:r>
                                      <a:rPr lang="en-US" sz="3200" i="1">
                                        <a:latin typeface="Cambria Math" panose="02040503050406030204" pitchFamily="18" charset="0"/>
                                      </a:rPr>
                                      <m:t>𝑡</m:t>
                                    </m:r>
                                  </m:e>
                                  <m:sub>
                                    <m:r>
                                      <a:rPr lang="en-US" sz="3200" i="1">
                                        <a:latin typeface="Cambria Math" panose="02040503050406030204" pitchFamily="18" charset="0"/>
                                      </a:rPr>
                                      <m:t>𝑖</m:t>
                                    </m:r>
                                  </m:sub>
                                </m:sSub>
                              </m:e>
                            </m:d>
                            <m:r>
                              <a:rPr lang="en-US" sz="3200" b="0" i="1" smtClean="0">
                                <a:latin typeface="Cambria Math" panose="02040503050406030204" pitchFamily="18" charset="0"/>
                              </a:rPr>
                              <m:t> </m:t>
                            </m:r>
                            <m:r>
                              <a:rPr lang="en-US" sz="3200" i="1">
                                <a:latin typeface="Cambria Math" panose="02040503050406030204" pitchFamily="18" charset="0"/>
                              </a:rPr>
                              <m:t>h</m:t>
                            </m:r>
                          </m:e>
                          <m:sub>
                            <m:r>
                              <a:rPr lang="en-US" sz="3200" b="0" i="1" smtClean="0">
                                <a:latin typeface="Cambria Math" panose="02040503050406030204" pitchFamily="18" charset="0"/>
                              </a:rPr>
                              <m:t>𝑗</m:t>
                            </m:r>
                          </m:sub>
                        </m:sSub>
                        <m:r>
                          <a:rPr lang="en-US" sz="3200" i="1">
                            <a:latin typeface="Cambria Math" panose="02040503050406030204" pitchFamily="18" charset="0"/>
                          </a:rPr>
                          <m:t>(</m:t>
                        </m:r>
                        <m:sSub>
                          <m:sSubPr>
                            <m:ctrlPr>
                              <a:rPr lang="en-US" sz="3200" i="1">
                                <a:latin typeface="Cambria Math" panose="02040503050406030204" pitchFamily="18" charset="0"/>
                              </a:rPr>
                            </m:ctrlPr>
                          </m:sSubPr>
                          <m:e>
                            <m:r>
                              <a:rPr lang="en-US" sz="3200" i="1">
                                <a:latin typeface="Cambria Math" panose="02040503050406030204" pitchFamily="18" charset="0"/>
                              </a:rPr>
                              <m:t>𝑡</m:t>
                            </m:r>
                          </m:e>
                          <m:sub>
                            <m:r>
                              <a:rPr lang="en-US" sz="3200" i="1">
                                <a:latin typeface="Cambria Math" panose="02040503050406030204" pitchFamily="18" charset="0"/>
                              </a:rPr>
                              <m:t>𝑖</m:t>
                            </m:r>
                          </m:sub>
                        </m:sSub>
                        <m:r>
                          <a:rPr lang="en-US" sz="3200" i="1">
                            <a:latin typeface="Cambria Math" panose="02040503050406030204" pitchFamily="18" charset="0"/>
                          </a:rPr>
                          <m:t>)</m:t>
                        </m:r>
                      </m:den>
                    </m:f>
                  </m:oMath>
                </a14:m>
                <a:r>
                  <a:rPr lang="en-US" sz="3200" dirty="0"/>
                  <a:t> </a:t>
                </a:r>
              </a:p>
            </p:txBody>
          </p:sp>
        </mc:Choice>
        <mc:Fallback xmlns="">
          <p:sp>
            <p:nvSpPr>
              <p:cNvPr id="12" name="TextBox 11">
                <a:extLst>
                  <a:ext uri="{FF2B5EF4-FFF2-40B4-BE49-F238E27FC236}">
                    <a16:creationId xmlns:a16="http://schemas.microsoft.com/office/drawing/2014/main" id="{0FFD62AB-3978-49DB-9533-BA64ACD0E30D}"/>
                  </a:ext>
                </a:extLst>
              </p:cNvPr>
              <p:cNvSpPr txBox="1">
                <a:spLocks noRot="1" noChangeAspect="1" noMove="1" noResize="1" noEditPoints="1" noAdjustHandles="1" noChangeArrowheads="1" noChangeShapeType="1" noTextEdit="1"/>
              </p:cNvSpPr>
              <p:nvPr/>
            </p:nvSpPr>
            <p:spPr>
              <a:xfrm>
                <a:off x="6956223" y="3915605"/>
                <a:ext cx="3867564" cy="880177"/>
              </a:xfrm>
              <a:prstGeom prst="rect">
                <a:avLst/>
              </a:prstGeom>
              <a:blipFill>
                <a:blip r:embed="rId5"/>
                <a:stretch>
                  <a:fillRect/>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4EF8DE56-59D0-4089-B88C-B7B66F8EB7A3}"/>
              </a:ext>
            </a:extLst>
          </p:cNvPr>
          <p:cNvSpPr txBox="1"/>
          <p:nvPr/>
        </p:nvSpPr>
        <p:spPr>
          <a:xfrm>
            <a:off x="777240" y="1759190"/>
            <a:ext cx="10515600" cy="954107"/>
          </a:xfrm>
          <a:prstGeom prst="rect">
            <a:avLst/>
          </a:prstGeom>
          <a:noFill/>
        </p:spPr>
        <p:txBody>
          <a:bodyPr wrap="square" rtlCol="0">
            <a:spAutoFit/>
          </a:bodyPr>
          <a:lstStyle/>
          <a:p>
            <a:r>
              <a:rPr lang="en-US" sz="2800" dirty="0">
                <a:solidFill>
                  <a:srgbClr val="FF0000"/>
                </a:solidFill>
              </a:rPr>
              <a:t>In a case-cohort design, the subset of individuals is not a random sample (cases are over-represented).</a:t>
            </a:r>
          </a:p>
        </p:txBody>
      </p:sp>
    </p:spTree>
    <p:extLst>
      <p:ext uri="{BB962C8B-B14F-4D97-AF65-F5344CB8AC3E}">
        <p14:creationId xmlns:p14="http://schemas.microsoft.com/office/powerpoint/2010/main" val="9451791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7C5FB0-210E-3743-9AB6-BFBD3A5D29DA}"/>
              </a:ext>
            </a:extLst>
          </p:cNvPr>
          <p:cNvSpPr>
            <a:spLocks noGrp="1"/>
          </p:cNvSpPr>
          <p:nvPr>
            <p:ph type="title"/>
          </p:nvPr>
        </p:nvSpPr>
        <p:spPr/>
        <p:txBody>
          <a:bodyPr/>
          <a:lstStyle/>
          <a:p>
            <a:r>
              <a:rPr lang="en-US" dirty="0"/>
              <a:t>Weighting method</a:t>
            </a:r>
          </a:p>
        </p:txBody>
      </p:sp>
      <mc:AlternateContent xmlns:mc="http://schemas.openxmlformats.org/markup-compatibility/2006" xmlns:a14="http://schemas.microsoft.com/office/drawing/2010/main">
        <mc:Choice Requires="a14">
          <p:graphicFrame>
            <p:nvGraphicFramePr>
              <p:cNvPr id="6" name="Content Placeholder 5">
                <a:extLst>
                  <a:ext uri="{FF2B5EF4-FFF2-40B4-BE49-F238E27FC236}">
                    <a16:creationId xmlns:a16="http://schemas.microsoft.com/office/drawing/2014/main" id="{19B9617A-C2E6-764B-9261-7F78EEB2C72F}"/>
                  </a:ext>
                </a:extLst>
              </p:cNvPr>
              <p:cNvGraphicFramePr>
                <a:graphicFrameLocks noGrp="1"/>
              </p:cNvGraphicFramePr>
              <p:nvPr>
                <p:ph idx="1"/>
                <p:extLst>
                  <p:ext uri="{D42A27DB-BD31-4B8C-83A1-F6EECF244321}">
                    <p14:modId xmlns:p14="http://schemas.microsoft.com/office/powerpoint/2010/main" val="2396388371"/>
                  </p:ext>
                </p:extLst>
              </p:nvPr>
            </p:nvGraphicFramePr>
            <p:xfrm>
              <a:off x="678180" y="1628570"/>
              <a:ext cx="10515600" cy="3792665"/>
            </p:xfrm>
            <a:graphic>
              <a:graphicData uri="http://schemas.openxmlformats.org/drawingml/2006/table">
                <a:tbl>
                  <a:tblPr firstRow="1" bandRow="1">
                    <a:tableStyleId>{5C22544A-7EE6-4342-B048-85BDC9FD1C3A}</a:tableStyleId>
                  </a:tblPr>
                  <a:tblGrid>
                    <a:gridCol w="3249923">
                      <a:extLst>
                        <a:ext uri="{9D8B030D-6E8A-4147-A177-3AD203B41FA5}">
                          <a16:colId xmlns:a16="http://schemas.microsoft.com/office/drawing/2014/main" val="3223083337"/>
                        </a:ext>
                      </a:extLst>
                    </a:gridCol>
                    <a:gridCol w="1557261">
                      <a:extLst>
                        <a:ext uri="{9D8B030D-6E8A-4147-A177-3AD203B41FA5}">
                          <a16:colId xmlns:a16="http://schemas.microsoft.com/office/drawing/2014/main" val="1145964497"/>
                        </a:ext>
                      </a:extLst>
                    </a:gridCol>
                    <a:gridCol w="2854208">
                      <a:extLst>
                        <a:ext uri="{9D8B030D-6E8A-4147-A177-3AD203B41FA5}">
                          <a16:colId xmlns:a16="http://schemas.microsoft.com/office/drawing/2014/main" val="3955300835"/>
                        </a:ext>
                      </a:extLst>
                    </a:gridCol>
                    <a:gridCol w="2854208">
                      <a:extLst>
                        <a:ext uri="{9D8B030D-6E8A-4147-A177-3AD203B41FA5}">
                          <a16:colId xmlns:a16="http://schemas.microsoft.com/office/drawing/2014/main" val="625343612"/>
                        </a:ext>
                      </a:extLst>
                    </a:gridCol>
                  </a:tblGrid>
                  <a:tr h="410104">
                    <a:tc>
                      <a:txBody>
                        <a:bodyPr/>
                        <a:lstStyle/>
                        <a:p>
                          <a:endParaRPr lang="en-US" sz="2200" dirty="0"/>
                        </a:p>
                      </a:txBody>
                      <a:tcPr/>
                    </a:tc>
                    <a:tc>
                      <a:txBody>
                        <a:bodyPr/>
                        <a:lstStyle/>
                        <a:p>
                          <a:pPr algn="ctr"/>
                          <a:r>
                            <a:rPr lang="en-US" sz="2200" dirty="0"/>
                            <a:t>Prentice</a:t>
                          </a:r>
                        </a:p>
                      </a:txBody>
                      <a:tcPr/>
                    </a:tc>
                    <a:tc>
                      <a:txBody>
                        <a:bodyPr/>
                        <a:lstStyle/>
                        <a:p>
                          <a:pPr algn="ctr"/>
                          <a:r>
                            <a:rPr lang="en-US" sz="2200" dirty="0" err="1">
                              <a:solidFill>
                                <a:schemeClr val="bg1"/>
                              </a:solidFill>
                            </a:rPr>
                            <a:t>Kalbfleisch</a:t>
                          </a:r>
                          <a:r>
                            <a:rPr lang="en-US" sz="2200" dirty="0">
                              <a:solidFill>
                                <a:schemeClr val="bg1"/>
                              </a:solidFill>
                            </a:rPr>
                            <a:t> &amp; Lawless</a:t>
                          </a:r>
                        </a:p>
                      </a:txBody>
                      <a:tcPr/>
                    </a:tc>
                    <a:tc>
                      <a:txBody>
                        <a:bodyPr/>
                        <a:lstStyle/>
                        <a:p>
                          <a:pPr algn="ctr"/>
                          <a:r>
                            <a:rPr lang="en-US" sz="2200" dirty="0">
                              <a:solidFill>
                                <a:schemeClr val="bg1"/>
                              </a:solidFill>
                            </a:rPr>
                            <a:t>ISSP (MORGAM)</a:t>
                          </a:r>
                        </a:p>
                      </a:txBody>
                      <a:tcPr/>
                    </a:tc>
                    <a:extLst>
                      <a:ext uri="{0D108BD9-81ED-4DB2-BD59-A6C34878D82A}">
                        <a16:rowId xmlns:a16="http://schemas.microsoft.com/office/drawing/2014/main" val="1091423672"/>
                      </a:ext>
                    </a:extLst>
                  </a:tr>
                  <a:tr h="410104">
                    <a:tc>
                      <a:txBody>
                        <a:bodyPr/>
                        <a:lstStyle/>
                        <a:p>
                          <a:r>
                            <a:rPr lang="en-US" sz="2200" dirty="0"/>
                            <a:t>Noncase in the subcohort</a:t>
                          </a:r>
                        </a:p>
                      </a:txBody>
                      <a:tcPr/>
                    </a:tc>
                    <a:tc>
                      <a:txBody>
                        <a:bodyPr/>
                        <a:lstStyle/>
                        <a:p>
                          <a:pPr algn="ctr"/>
                          <a:r>
                            <a:rPr lang="en-US" sz="2200" dirty="0"/>
                            <a:t>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en-US" sz="1800" i="1" kern="1200" smtClean="0">
                                        <a:solidFill>
                                          <a:schemeClr val="dk1"/>
                                        </a:solidFill>
                                        <a:effectLst/>
                                        <a:latin typeface="Cambria Math" panose="02040503050406030204" pitchFamily="18" charset="0"/>
                                        <a:ea typeface="+mn-ea"/>
                                        <a:cs typeface="+mn-cs"/>
                                      </a:rPr>
                                    </m:ctrlPr>
                                  </m:fPr>
                                  <m:num>
                                    <m:r>
                                      <a:rPr lang="en-US" sz="1800" i="1" kern="1200">
                                        <a:solidFill>
                                          <a:schemeClr val="dk1"/>
                                        </a:solidFill>
                                        <a:effectLst/>
                                        <a:latin typeface="Cambria Math" panose="02040503050406030204" pitchFamily="18" charset="0"/>
                                        <a:ea typeface="+mn-ea"/>
                                        <a:cs typeface="+mn-cs"/>
                                      </a:rPr>
                                      <m:t>1</m:t>
                                    </m:r>
                                  </m:num>
                                  <m:den>
                                    <m:sSub>
                                      <m:sSubPr>
                                        <m:ctrlPr>
                                          <a:rPr lang="en-US" sz="1800" i="1" kern="1200">
                                            <a:solidFill>
                                              <a:schemeClr val="dk1"/>
                                            </a:solidFill>
                                            <a:effectLst/>
                                            <a:latin typeface="Cambria Math" panose="02040503050406030204" pitchFamily="18" charset="0"/>
                                            <a:ea typeface="+mn-ea"/>
                                            <a:cs typeface="+mn-cs"/>
                                          </a:rPr>
                                        </m:ctrlPr>
                                      </m:sSubPr>
                                      <m:e>
                                        <m:r>
                                          <a:rPr lang="en-US" sz="1800" i="1" kern="1200">
                                            <a:solidFill>
                                              <a:schemeClr val="dk1"/>
                                            </a:solidFill>
                                            <a:effectLst/>
                                            <a:latin typeface="Cambria Math" panose="02040503050406030204" pitchFamily="18" charset="0"/>
                                            <a:ea typeface="+mn-ea"/>
                                            <a:cs typeface="+mn-cs"/>
                                          </a:rPr>
                                          <m:t>𝜋</m:t>
                                        </m:r>
                                      </m:e>
                                      <m:sub>
                                        <m:r>
                                          <a:rPr lang="en-US" sz="1800" i="1" kern="1200">
                                            <a:solidFill>
                                              <a:schemeClr val="dk1"/>
                                            </a:solidFill>
                                            <a:effectLst/>
                                            <a:latin typeface="Cambria Math" panose="02040503050406030204" pitchFamily="18" charset="0"/>
                                            <a:ea typeface="+mn-ea"/>
                                            <a:cs typeface="+mn-cs"/>
                                          </a:rPr>
                                          <m:t>𝑖</m:t>
                                        </m:r>
                                      </m:sub>
                                    </m:sSub>
                                  </m:den>
                                </m:f>
                              </m:oMath>
                            </m:oMathPara>
                          </a14:m>
                          <a:endParaRPr lang="en-US" sz="1800" kern="1200" dirty="0">
                            <a:solidFill>
                              <a:schemeClr val="dk1"/>
                            </a:solidFill>
                            <a:effectLst/>
                            <a:latin typeface="+mn-lt"/>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en-US" sz="1800" i="1" kern="1200" smtClean="0">
                                        <a:solidFill>
                                          <a:schemeClr val="dk1"/>
                                        </a:solidFill>
                                        <a:effectLst/>
                                        <a:latin typeface="Cambria Math" panose="02040503050406030204" pitchFamily="18" charset="0"/>
                                        <a:ea typeface="+mn-ea"/>
                                        <a:cs typeface="+mn-cs"/>
                                      </a:rPr>
                                    </m:ctrlPr>
                                  </m:fPr>
                                  <m:num>
                                    <m:r>
                                      <a:rPr lang="en-US" sz="1800" i="1" kern="1200">
                                        <a:solidFill>
                                          <a:schemeClr val="dk1"/>
                                        </a:solidFill>
                                        <a:effectLst/>
                                        <a:latin typeface="Cambria Math" panose="02040503050406030204" pitchFamily="18" charset="0"/>
                                        <a:ea typeface="+mn-ea"/>
                                        <a:cs typeface="+mn-cs"/>
                                      </a:rPr>
                                      <m:t>1</m:t>
                                    </m:r>
                                  </m:num>
                                  <m:den>
                                    <m:sSub>
                                      <m:sSubPr>
                                        <m:ctrlPr>
                                          <a:rPr lang="en-US" sz="1800" i="1" kern="1200">
                                            <a:solidFill>
                                              <a:schemeClr val="dk1"/>
                                            </a:solidFill>
                                            <a:effectLst/>
                                            <a:latin typeface="Cambria Math" panose="02040503050406030204" pitchFamily="18" charset="0"/>
                                            <a:ea typeface="+mn-ea"/>
                                            <a:cs typeface="+mn-cs"/>
                                          </a:rPr>
                                        </m:ctrlPr>
                                      </m:sSubPr>
                                      <m:e>
                                        <m:r>
                                          <a:rPr lang="en-US" sz="1800" i="1" kern="1200">
                                            <a:solidFill>
                                              <a:schemeClr val="dk1"/>
                                            </a:solidFill>
                                            <a:effectLst/>
                                            <a:latin typeface="Cambria Math" panose="02040503050406030204" pitchFamily="18" charset="0"/>
                                            <a:ea typeface="+mn-ea"/>
                                            <a:cs typeface="+mn-cs"/>
                                          </a:rPr>
                                          <m:t>𝜋</m:t>
                                        </m:r>
                                      </m:e>
                                      <m:sub>
                                        <m:r>
                                          <a:rPr lang="en-US" sz="1800" i="1" kern="1200">
                                            <a:solidFill>
                                              <a:schemeClr val="dk1"/>
                                            </a:solidFill>
                                            <a:effectLst/>
                                            <a:latin typeface="Cambria Math" panose="02040503050406030204" pitchFamily="18" charset="0"/>
                                            <a:ea typeface="+mn-ea"/>
                                            <a:cs typeface="+mn-cs"/>
                                          </a:rPr>
                                          <m:t>𝑖</m:t>
                                        </m:r>
                                      </m:sub>
                                    </m:sSub>
                                  </m:den>
                                </m:f>
                              </m:oMath>
                            </m:oMathPara>
                          </a14:m>
                          <a:endParaRPr lang="en-US" sz="1800" kern="1200" dirty="0">
                            <a:solidFill>
                              <a:schemeClr val="dk1"/>
                            </a:solidFill>
                            <a:effectLst/>
                            <a:latin typeface="+mn-lt"/>
                            <a:ea typeface="+mn-ea"/>
                            <a:cs typeface="+mn-cs"/>
                          </a:endParaRPr>
                        </a:p>
                      </a:txBody>
                      <a:tcPr/>
                    </a:tc>
                    <a:extLst>
                      <a:ext uri="{0D108BD9-81ED-4DB2-BD59-A6C34878D82A}">
                        <a16:rowId xmlns:a16="http://schemas.microsoft.com/office/drawing/2014/main" val="3314419990"/>
                      </a:ext>
                    </a:extLst>
                  </a:tr>
                  <a:tr h="410104">
                    <a:tc>
                      <a:txBody>
                        <a:bodyPr/>
                        <a:lstStyle/>
                        <a:p>
                          <a:r>
                            <a:rPr lang="en-US" sz="2200" dirty="0"/>
                            <a:t>Case in subcohort before event</a:t>
                          </a:r>
                        </a:p>
                      </a:txBody>
                      <a:tcPr/>
                    </a:tc>
                    <a:tc>
                      <a:txBody>
                        <a:bodyPr/>
                        <a:lstStyle/>
                        <a:p>
                          <a:pPr algn="ctr"/>
                          <a:r>
                            <a:rPr lang="en-US" sz="2200" dirty="0"/>
                            <a:t>1</a:t>
                          </a:r>
                        </a:p>
                      </a:txBody>
                      <a:tcPr/>
                    </a:tc>
                    <a:tc>
                      <a:txBody>
                        <a:bodyPr/>
                        <a:lstStyle/>
                        <a:p>
                          <a:pPr algn="ctr"/>
                          <a:r>
                            <a:rPr lang="en-US" sz="2200" dirty="0"/>
                            <a:t>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en-US" sz="1800" i="1" kern="1200" smtClean="0">
                                        <a:solidFill>
                                          <a:schemeClr val="dk1"/>
                                        </a:solidFill>
                                        <a:effectLst/>
                                        <a:latin typeface="Cambria Math" panose="02040503050406030204" pitchFamily="18" charset="0"/>
                                        <a:ea typeface="+mn-ea"/>
                                        <a:cs typeface="+mn-cs"/>
                                      </a:rPr>
                                    </m:ctrlPr>
                                  </m:fPr>
                                  <m:num>
                                    <m:r>
                                      <a:rPr lang="en-US" sz="1800" i="1" kern="1200">
                                        <a:solidFill>
                                          <a:schemeClr val="dk1"/>
                                        </a:solidFill>
                                        <a:effectLst/>
                                        <a:latin typeface="Cambria Math" panose="02040503050406030204" pitchFamily="18" charset="0"/>
                                        <a:ea typeface="+mn-ea"/>
                                        <a:cs typeface="+mn-cs"/>
                                      </a:rPr>
                                      <m:t>1</m:t>
                                    </m:r>
                                  </m:num>
                                  <m:den>
                                    <m:sSub>
                                      <m:sSubPr>
                                        <m:ctrlPr>
                                          <a:rPr lang="en-US" sz="1800" i="1" kern="1200">
                                            <a:solidFill>
                                              <a:schemeClr val="dk1"/>
                                            </a:solidFill>
                                            <a:effectLst/>
                                            <a:latin typeface="Cambria Math" panose="02040503050406030204" pitchFamily="18" charset="0"/>
                                            <a:ea typeface="+mn-ea"/>
                                            <a:cs typeface="+mn-cs"/>
                                          </a:rPr>
                                        </m:ctrlPr>
                                      </m:sSubPr>
                                      <m:e>
                                        <m:r>
                                          <a:rPr lang="en-US" sz="1800" i="1" kern="1200">
                                            <a:solidFill>
                                              <a:schemeClr val="dk1"/>
                                            </a:solidFill>
                                            <a:effectLst/>
                                            <a:latin typeface="Cambria Math" panose="02040503050406030204" pitchFamily="18" charset="0"/>
                                            <a:ea typeface="+mn-ea"/>
                                            <a:cs typeface="+mn-cs"/>
                                          </a:rPr>
                                          <m:t>𝜋</m:t>
                                        </m:r>
                                      </m:e>
                                      <m:sub>
                                        <m:r>
                                          <a:rPr lang="en-US" sz="1800" i="1" kern="1200">
                                            <a:solidFill>
                                              <a:schemeClr val="dk1"/>
                                            </a:solidFill>
                                            <a:effectLst/>
                                            <a:latin typeface="Cambria Math" panose="02040503050406030204" pitchFamily="18" charset="0"/>
                                            <a:ea typeface="+mn-ea"/>
                                            <a:cs typeface="+mn-cs"/>
                                          </a:rPr>
                                          <m:t>𝑖</m:t>
                                        </m:r>
                                      </m:sub>
                                    </m:sSub>
                                  </m:den>
                                </m:f>
                              </m:oMath>
                            </m:oMathPara>
                          </a14:m>
                          <a:endParaRPr lang="en-US" sz="1800" kern="1200" dirty="0">
                            <a:solidFill>
                              <a:schemeClr val="dk1"/>
                            </a:solidFill>
                            <a:effectLst/>
                            <a:latin typeface="+mn-lt"/>
                            <a:ea typeface="+mn-ea"/>
                            <a:cs typeface="+mn-cs"/>
                          </a:endParaRPr>
                        </a:p>
                      </a:txBody>
                      <a:tcPr/>
                    </a:tc>
                    <a:extLst>
                      <a:ext uri="{0D108BD9-81ED-4DB2-BD59-A6C34878D82A}">
                        <a16:rowId xmlns:a16="http://schemas.microsoft.com/office/drawing/2014/main" val="1496749750"/>
                      </a:ext>
                    </a:extLst>
                  </a:tr>
                  <a:tr h="410104">
                    <a:tc>
                      <a:txBody>
                        <a:bodyPr/>
                        <a:lstStyle/>
                        <a:p>
                          <a:r>
                            <a:rPr lang="en-US" sz="2200" dirty="0"/>
                            <a:t>Case in subcohort at event</a:t>
                          </a:r>
                        </a:p>
                      </a:txBody>
                      <a:tcPr/>
                    </a:tc>
                    <a:tc>
                      <a:txBody>
                        <a:bodyPr/>
                        <a:lstStyle/>
                        <a:p>
                          <a:pPr algn="ctr"/>
                          <a:r>
                            <a:rPr lang="en-US" sz="2200" dirty="0"/>
                            <a:t>1</a:t>
                          </a:r>
                        </a:p>
                      </a:txBody>
                      <a:tcPr/>
                    </a:tc>
                    <a:tc>
                      <a:txBody>
                        <a:bodyPr/>
                        <a:lstStyle/>
                        <a:p>
                          <a:pPr algn="ctr"/>
                          <a:r>
                            <a:rPr lang="en-US" sz="2200" dirty="0"/>
                            <a:t>1</a:t>
                          </a:r>
                        </a:p>
                      </a:txBody>
                      <a:tcPr/>
                    </a:tc>
                    <a:tc>
                      <a:txBody>
                        <a:bodyPr/>
                        <a:lstStyle/>
                        <a:p>
                          <a:pPr algn="ctr"/>
                          <a:r>
                            <a:rPr lang="en-US" sz="2200" dirty="0"/>
                            <a:t>1</a:t>
                          </a:r>
                        </a:p>
                      </a:txBody>
                      <a:tcPr/>
                    </a:tc>
                    <a:extLst>
                      <a:ext uri="{0D108BD9-81ED-4DB2-BD59-A6C34878D82A}">
                        <a16:rowId xmlns:a16="http://schemas.microsoft.com/office/drawing/2014/main" val="350757702"/>
                      </a:ext>
                    </a:extLst>
                  </a:tr>
                  <a:tr h="410104">
                    <a:tc>
                      <a:txBody>
                        <a:bodyPr/>
                        <a:lstStyle/>
                        <a:p>
                          <a:r>
                            <a:rPr lang="en-US" sz="2200" dirty="0"/>
                            <a:t>Case outside subcohort before event</a:t>
                          </a:r>
                        </a:p>
                      </a:txBody>
                      <a:tcPr/>
                    </a:tc>
                    <a:tc>
                      <a:txBody>
                        <a:bodyPr/>
                        <a:lstStyle/>
                        <a:p>
                          <a:pPr algn="ctr"/>
                          <a:r>
                            <a:rPr lang="en-US" sz="2200" dirty="0"/>
                            <a:t>0</a:t>
                          </a:r>
                        </a:p>
                      </a:txBody>
                      <a:tcPr/>
                    </a:tc>
                    <a:tc>
                      <a:txBody>
                        <a:bodyPr/>
                        <a:lstStyle/>
                        <a:p>
                          <a:pPr algn="ctr"/>
                          <a:r>
                            <a:rPr lang="en-US" sz="2200" dirty="0"/>
                            <a:t>1</a:t>
                          </a:r>
                        </a:p>
                      </a:txBody>
                      <a:tcPr/>
                    </a:tc>
                    <a:tc>
                      <a:txBody>
                        <a:bodyPr/>
                        <a:lstStyle/>
                        <a:p>
                          <a:pPr algn="ctr"/>
                          <a:r>
                            <a:rPr lang="en-US" sz="2200" dirty="0"/>
                            <a:t>0</a:t>
                          </a:r>
                        </a:p>
                      </a:txBody>
                      <a:tcPr/>
                    </a:tc>
                    <a:extLst>
                      <a:ext uri="{0D108BD9-81ED-4DB2-BD59-A6C34878D82A}">
                        <a16:rowId xmlns:a16="http://schemas.microsoft.com/office/drawing/2014/main" val="3121970979"/>
                      </a:ext>
                    </a:extLst>
                  </a:tr>
                  <a:tr h="410104">
                    <a:tc>
                      <a:txBody>
                        <a:bodyPr/>
                        <a:lstStyle/>
                        <a:p>
                          <a:r>
                            <a:rPr lang="en-US" sz="2200" dirty="0"/>
                            <a:t>Case outside subcohort at event</a:t>
                          </a:r>
                        </a:p>
                      </a:txBody>
                      <a:tcPr/>
                    </a:tc>
                    <a:tc>
                      <a:txBody>
                        <a:bodyPr/>
                        <a:lstStyle/>
                        <a:p>
                          <a:pPr algn="ctr"/>
                          <a:r>
                            <a:rPr lang="en-US" sz="2200" dirty="0"/>
                            <a:t>1</a:t>
                          </a:r>
                        </a:p>
                      </a:txBody>
                      <a:tcPr/>
                    </a:tc>
                    <a:tc>
                      <a:txBody>
                        <a:bodyPr/>
                        <a:lstStyle/>
                        <a:p>
                          <a:pPr algn="ctr"/>
                          <a:r>
                            <a:rPr lang="en-US" sz="2200" dirty="0"/>
                            <a:t>1</a:t>
                          </a:r>
                        </a:p>
                      </a:txBody>
                      <a:tcPr/>
                    </a:tc>
                    <a:tc>
                      <a:txBody>
                        <a:bodyPr/>
                        <a:lstStyle/>
                        <a:p>
                          <a:pPr algn="ctr"/>
                          <a:r>
                            <a:rPr lang="en-US" sz="2200" dirty="0"/>
                            <a:t>1</a:t>
                          </a:r>
                        </a:p>
                      </a:txBody>
                      <a:tcPr/>
                    </a:tc>
                    <a:extLst>
                      <a:ext uri="{0D108BD9-81ED-4DB2-BD59-A6C34878D82A}">
                        <a16:rowId xmlns:a16="http://schemas.microsoft.com/office/drawing/2014/main" val="908148576"/>
                      </a:ext>
                    </a:extLst>
                  </a:tr>
                </a:tbl>
              </a:graphicData>
            </a:graphic>
          </p:graphicFrame>
        </mc:Choice>
        <mc:Fallback xmlns="">
          <p:graphicFrame>
            <p:nvGraphicFramePr>
              <p:cNvPr id="6" name="Content Placeholder 5">
                <a:extLst>
                  <a:ext uri="{FF2B5EF4-FFF2-40B4-BE49-F238E27FC236}">
                    <a16:creationId xmlns:a16="http://schemas.microsoft.com/office/drawing/2014/main" id="{19B9617A-C2E6-764B-9261-7F78EEB2C72F}"/>
                  </a:ext>
                </a:extLst>
              </p:cNvPr>
              <p:cNvGraphicFramePr>
                <a:graphicFrameLocks noGrp="1"/>
              </p:cNvGraphicFramePr>
              <p:nvPr>
                <p:ph idx="1"/>
                <p:extLst>
                  <p:ext uri="{D42A27DB-BD31-4B8C-83A1-F6EECF244321}">
                    <p14:modId xmlns:p14="http://schemas.microsoft.com/office/powerpoint/2010/main" val="2396388371"/>
                  </p:ext>
                </p:extLst>
              </p:nvPr>
            </p:nvGraphicFramePr>
            <p:xfrm>
              <a:off x="678180" y="1628570"/>
              <a:ext cx="10515600" cy="3792411"/>
            </p:xfrm>
            <a:graphic>
              <a:graphicData uri="http://schemas.openxmlformats.org/drawingml/2006/table">
                <a:tbl>
                  <a:tblPr firstRow="1" bandRow="1">
                    <a:tableStyleId>{5C22544A-7EE6-4342-B048-85BDC9FD1C3A}</a:tableStyleId>
                  </a:tblPr>
                  <a:tblGrid>
                    <a:gridCol w="3249923">
                      <a:extLst>
                        <a:ext uri="{9D8B030D-6E8A-4147-A177-3AD203B41FA5}">
                          <a16:colId xmlns:a16="http://schemas.microsoft.com/office/drawing/2014/main" val="3223083337"/>
                        </a:ext>
                      </a:extLst>
                    </a:gridCol>
                    <a:gridCol w="1557261">
                      <a:extLst>
                        <a:ext uri="{9D8B030D-6E8A-4147-A177-3AD203B41FA5}">
                          <a16:colId xmlns:a16="http://schemas.microsoft.com/office/drawing/2014/main" val="1145964497"/>
                        </a:ext>
                      </a:extLst>
                    </a:gridCol>
                    <a:gridCol w="2854208">
                      <a:extLst>
                        <a:ext uri="{9D8B030D-6E8A-4147-A177-3AD203B41FA5}">
                          <a16:colId xmlns:a16="http://schemas.microsoft.com/office/drawing/2014/main" val="3955300835"/>
                        </a:ext>
                      </a:extLst>
                    </a:gridCol>
                    <a:gridCol w="2854208">
                      <a:extLst>
                        <a:ext uri="{9D8B030D-6E8A-4147-A177-3AD203B41FA5}">
                          <a16:colId xmlns:a16="http://schemas.microsoft.com/office/drawing/2014/main" val="625343612"/>
                        </a:ext>
                      </a:extLst>
                    </a:gridCol>
                  </a:tblGrid>
                  <a:tr h="426720">
                    <a:tc>
                      <a:txBody>
                        <a:bodyPr/>
                        <a:lstStyle/>
                        <a:p>
                          <a:endParaRPr lang="en-US" sz="2200" dirty="0"/>
                        </a:p>
                      </a:txBody>
                      <a:tcPr/>
                    </a:tc>
                    <a:tc>
                      <a:txBody>
                        <a:bodyPr/>
                        <a:lstStyle/>
                        <a:p>
                          <a:pPr algn="ctr"/>
                          <a:r>
                            <a:rPr lang="en-US" sz="2200" dirty="0"/>
                            <a:t>Prentice</a:t>
                          </a:r>
                        </a:p>
                      </a:txBody>
                      <a:tcPr/>
                    </a:tc>
                    <a:tc>
                      <a:txBody>
                        <a:bodyPr/>
                        <a:lstStyle/>
                        <a:p>
                          <a:pPr algn="ctr"/>
                          <a:r>
                            <a:rPr lang="en-US" sz="2200" dirty="0" err="1">
                              <a:solidFill>
                                <a:schemeClr val="bg1"/>
                              </a:solidFill>
                            </a:rPr>
                            <a:t>Kalbfleisch</a:t>
                          </a:r>
                          <a:r>
                            <a:rPr lang="en-US" sz="2200" dirty="0">
                              <a:solidFill>
                                <a:schemeClr val="bg1"/>
                              </a:solidFill>
                            </a:rPr>
                            <a:t> &amp; Lawless</a:t>
                          </a:r>
                        </a:p>
                      </a:txBody>
                      <a:tcPr/>
                    </a:tc>
                    <a:tc>
                      <a:txBody>
                        <a:bodyPr/>
                        <a:lstStyle/>
                        <a:p>
                          <a:pPr algn="ctr"/>
                          <a:r>
                            <a:rPr lang="en-US" sz="2200" dirty="0">
                              <a:solidFill>
                                <a:schemeClr val="bg1"/>
                              </a:solidFill>
                            </a:rPr>
                            <a:t>ISSP (MORGAM)</a:t>
                          </a:r>
                        </a:p>
                      </a:txBody>
                      <a:tcPr/>
                    </a:tc>
                    <a:extLst>
                      <a:ext uri="{0D108BD9-81ED-4DB2-BD59-A6C34878D82A}">
                        <a16:rowId xmlns:a16="http://schemas.microsoft.com/office/drawing/2014/main" val="1091423672"/>
                      </a:ext>
                    </a:extLst>
                  </a:tr>
                  <a:tr h="652971">
                    <a:tc>
                      <a:txBody>
                        <a:bodyPr/>
                        <a:lstStyle/>
                        <a:p>
                          <a:r>
                            <a:rPr lang="en-US" sz="2200" dirty="0"/>
                            <a:t>Noncase in the subcohort</a:t>
                          </a:r>
                        </a:p>
                      </a:txBody>
                      <a:tcPr/>
                    </a:tc>
                    <a:tc>
                      <a:txBody>
                        <a:bodyPr/>
                        <a:lstStyle/>
                        <a:p>
                          <a:pPr algn="ctr"/>
                          <a:r>
                            <a:rPr lang="en-US" sz="2200" dirty="0"/>
                            <a:t>1</a:t>
                          </a:r>
                        </a:p>
                      </a:txBody>
                      <a:tcPr/>
                    </a:tc>
                    <a:tc>
                      <a:txBody>
                        <a:bodyPr/>
                        <a:lstStyle/>
                        <a:p>
                          <a:endParaRPr lang="en-US"/>
                        </a:p>
                      </a:txBody>
                      <a:tcPr>
                        <a:blipFill>
                          <a:blip r:embed="rId3"/>
                          <a:stretch>
                            <a:fillRect l="-168889" t="-72549" r="-100889" b="-439216"/>
                          </a:stretch>
                        </a:blipFill>
                      </a:tcPr>
                    </a:tc>
                    <a:tc>
                      <a:txBody>
                        <a:bodyPr/>
                        <a:lstStyle/>
                        <a:p>
                          <a:endParaRPr lang="en-US"/>
                        </a:p>
                      </a:txBody>
                      <a:tcPr>
                        <a:blipFill>
                          <a:blip r:embed="rId3"/>
                          <a:stretch>
                            <a:fillRect l="-268889" t="-72549" r="-889" b="-439216"/>
                          </a:stretch>
                        </a:blipFill>
                      </a:tcPr>
                    </a:tc>
                    <a:extLst>
                      <a:ext uri="{0D108BD9-81ED-4DB2-BD59-A6C34878D82A}">
                        <a16:rowId xmlns:a16="http://schemas.microsoft.com/office/drawing/2014/main" val="3314419990"/>
                      </a:ext>
                    </a:extLst>
                  </a:tr>
                  <a:tr h="762000">
                    <a:tc>
                      <a:txBody>
                        <a:bodyPr/>
                        <a:lstStyle/>
                        <a:p>
                          <a:r>
                            <a:rPr lang="en-US" sz="2200" dirty="0"/>
                            <a:t>Case in subcohort before event</a:t>
                          </a:r>
                        </a:p>
                      </a:txBody>
                      <a:tcPr/>
                    </a:tc>
                    <a:tc>
                      <a:txBody>
                        <a:bodyPr/>
                        <a:lstStyle/>
                        <a:p>
                          <a:pPr algn="ctr"/>
                          <a:r>
                            <a:rPr lang="en-US" sz="2200" dirty="0"/>
                            <a:t>1</a:t>
                          </a:r>
                        </a:p>
                      </a:txBody>
                      <a:tcPr/>
                    </a:tc>
                    <a:tc>
                      <a:txBody>
                        <a:bodyPr/>
                        <a:lstStyle/>
                        <a:p>
                          <a:pPr algn="ctr"/>
                          <a:r>
                            <a:rPr lang="en-US" sz="2200" dirty="0"/>
                            <a:t>1</a:t>
                          </a:r>
                        </a:p>
                      </a:txBody>
                      <a:tcPr/>
                    </a:tc>
                    <a:tc>
                      <a:txBody>
                        <a:bodyPr/>
                        <a:lstStyle/>
                        <a:p>
                          <a:endParaRPr lang="en-US"/>
                        </a:p>
                      </a:txBody>
                      <a:tcPr>
                        <a:blipFill>
                          <a:blip r:embed="rId3"/>
                          <a:stretch>
                            <a:fillRect l="-268889" t="-146667" r="-889" b="-273333"/>
                          </a:stretch>
                        </a:blipFill>
                      </a:tcPr>
                    </a:tc>
                    <a:extLst>
                      <a:ext uri="{0D108BD9-81ED-4DB2-BD59-A6C34878D82A}">
                        <a16:rowId xmlns:a16="http://schemas.microsoft.com/office/drawing/2014/main" val="1496749750"/>
                      </a:ext>
                    </a:extLst>
                  </a:tr>
                  <a:tr h="426720">
                    <a:tc>
                      <a:txBody>
                        <a:bodyPr/>
                        <a:lstStyle/>
                        <a:p>
                          <a:r>
                            <a:rPr lang="en-US" sz="2200" dirty="0"/>
                            <a:t>Case in subcohort at event</a:t>
                          </a:r>
                        </a:p>
                      </a:txBody>
                      <a:tcPr/>
                    </a:tc>
                    <a:tc>
                      <a:txBody>
                        <a:bodyPr/>
                        <a:lstStyle/>
                        <a:p>
                          <a:pPr algn="ctr"/>
                          <a:r>
                            <a:rPr lang="en-US" sz="2200" dirty="0"/>
                            <a:t>1</a:t>
                          </a:r>
                        </a:p>
                      </a:txBody>
                      <a:tcPr/>
                    </a:tc>
                    <a:tc>
                      <a:txBody>
                        <a:bodyPr/>
                        <a:lstStyle/>
                        <a:p>
                          <a:pPr algn="ctr"/>
                          <a:r>
                            <a:rPr lang="en-US" sz="2200" dirty="0"/>
                            <a:t>1</a:t>
                          </a:r>
                        </a:p>
                      </a:txBody>
                      <a:tcPr/>
                    </a:tc>
                    <a:tc>
                      <a:txBody>
                        <a:bodyPr/>
                        <a:lstStyle/>
                        <a:p>
                          <a:pPr algn="ctr"/>
                          <a:r>
                            <a:rPr lang="en-US" sz="2200" dirty="0"/>
                            <a:t>1</a:t>
                          </a:r>
                        </a:p>
                      </a:txBody>
                      <a:tcPr/>
                    </a:tc>
                    <a:extLst>
                      <a:ext uri="{0D108BD9-81ED-4DB2-BD59-A6C34878D82A}">
                        <a16:rowId xmlns:a16="http://schemas.microsoft.com/office/drawing/2014/main" val="350757702"/>
                      </a:ext>
                    </a:extLst>
                  </a:tr>
                  <a:tr h="762000">
                    <a:tc>
                      <a:txBody>
                        <a:bodyPr/>
                        <a:lstStyle/>
                        <a:p>
                          <a:r>
                            <a:rPr lang="en-US" sz="2200" dirty="0"/>
                            <a:t>Case outside subcohort before event</a:t>
                          </a:r>
                        </a:p>
                      </a:txBody>
                      <a:tcPr/>
                    </a:tc>
                    <a:tc>
                      <a:txBody>
                        <a:bodyPr/>
                        <a:lstStyle/>
                        <a:p>
                          <a:pPr algn="ctr"/>
                          <a:r>
                            <a:rPr lang="en-US" sz="2200" dirty="0"/>
                            <a:t>0</a:t>
                          </a:r>
                        </a:p>
                      </a:txBody>
                      <a:tcPr/>
                    </a:tc>
                    <a:tc>
                      <a:txBody>
                        <a:bodyPr/>
                        <a:lstStyle/>
                        <a:p>
                          <a:pPr algn="ctr"/>
                          <a:r>
                            <a:rPr lang="en-US" sz="2200" dirty="0"/>
                            <a:t>1</a:t>
                          </a:r>
                        </a:p>
                      </a:txBody>
                      <a:tcPr/>
                    </a:tc>
                    <a:tc>
                      <a:txBody>
                        <a:bodyPr/>
                        <a:lstStyle/>
                        <a:p>
                          <a:pPr algn="ctr"/>
                          <a:r>
                            <a:rPr lang="en-US" sz="2200" dirty="0"/>
                            <a:t>0</a:t>
                          </a:r>
                        </a:p>
                      </a:txBody>
                      <a:tcPr/>
                    </a:tc>
                    <a:extLst>
                      <a:ext uri="{0D108BD9-81ED-4DB2-BD59-A6C34878D82A}">
                        <a16:rowId xmlns:a16="http://schemas.microsoft.com/office/drawing/2014/main" val="3121970979"/>
                      </a:ext>
                    </a:extLst>
                  </a:tr>
                  <a:tr h="762000">
                    <a:tc>
                      <a:txBody>
                        <a:bodyPr/>
                        <a:lstStyle/>
                        <a:p>
                          <a:r>
                            <a:rPr lang="en-US" sz="2200" dirty="0"/>
                            <a:t>Case outside subcohort at event</a:t>
                          </a:r>
                        </a:p>
                      </a:txBody>
                      <a:tcPr/>
                    </a:tc>
                    <a:tc>
                      <a:txBody>
                        <a:bodyPr/>
                        <a:lstStyle/>
                        <a:p>
                          <a:pPr algn="ctr"/>
                          <a:r>
                            <a:rPr lang="en-US" sz="2200" dirty="0"/>
                            <a:t>1</a:t>
                          </a:r>
                        </a:p>
                      </a:txBody>
                      <a:tcPr/>
                    </a:tc>
                    <a:tc>
                      <a:txBody>
                        <a:bodyPr/>
                        <a:lstStyle/>
                        <a:p>
                          <a:pPr algn="ctr"/>
                          <a:r>
                            <a:rPr lang="en-US" sz="2200" dirty="0"/>
                            <a:t>1</a:t>
                          </a:r>
                        </a:p>
                      </a:txBody>
                      <a:tcPr/>
                    </a:tc>
                    <a:tc>
                      <a:txBody>
                        <a:bodyPr/>
                        <a:lstStyle/>
                        <a:p>
                          <a:pPr algn="ctr"/>
                          <a:r>
                            <a:rPr lang="en-US" sz="2200" dirty="0"/>
                            <a:t>1</a:t>
                          </a:r>
                        </a:p>
                      </a:txBody>
                      <a:tcPr/>
                    </a:tc>
                    <a:extLst>
                      <a:ext uri="{0D108BD9-81ED-4DB2-BD59-A6C34878D82A}">
                        <a16:rowId xmlns:a16="http://schemas.microsoft.com/office/drawing/2014/main" val="908148576"/>
                      </a:ext>
                    </a:extLst>
                  </a:tr>
                </a:tbl>
              </a:graphicData>
            </a:graphic>
          </p:graphicFrame>
        </mc:Fallback>
      </mc:AlternateContent>
      <p:sp>
        <p:nvSpPr>
          <p:cNvPr id="7" name="TextBox 6">
            <a:extLst>
              <a:ext uri="{FF2B5EF4-FFF2-40B4-BE49-F238E27FC236}">
                <a16:creationId xmlns:a16="http://schemas.microsoft.com/office/drawing/2014/main" id="{100B27A3-783A-B94E-8880-B2B678A1FE26}"/>
              </a:ext>
            </a:extLst>
          </p:cNvPr>
          <p:cNvSpPr txBox="1"/>
          <p:nvPr/>
        </p:nvSpPr>
        <p:spPr>
          <a:xfrm>
            <a:off x="678180" y="5591717"/>
            <a:ext cx="9834563" cy="1015663"/>
          </a:xfrm>
          <a:prstGeom prst="rect">
            <a:avLst/>
          </a:prstGeom>
          <a:noFill/>
        </p:spPr>
        <p:txBody>
          <a:bodyPr wrap="square" rtlCol="0">
            <a:spAutoFit/>
          </a:bodyPr>
          <a:lstStyle/>
          <a:p>
            <a:r>
              <a:rPr lang="en-US" sz="2000" dirty="0">
                <a:solidFill>
                  <a:schemeClr val="accent5">
                    <a:lumMod val="75000"/>
                  </a:schemeClr>
                </a:solidFill>
              </a:rPr>
              <a:t>Table 1. The Prentice method proposed no weighting. Cases outside of the subcohort are included in the risk set only for a short period of time. The ISSP method is proposed in the MORGAM paper. </a:t>
            </a:r>
          </a:p>
        </p:txBody>
      </p:sp>
    </p:spTree>
    <p:extLst>
      <p:ext uri="{BB962C8B-B14F-4D97-AF65-F5344CB8AC3E}">
        <p14:creationId xmlns:p14="http://schemas.microsoft.com/office/powerpoint/2010/main" val="27717489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299763-2EF7-E84B-8C09-EAF2CE360FAF}"/>
              </a:ext>
            </a:extLst>
          </p:cNvPr>
          <p:cNvSpPr>
            <a:spLocks noGrp="1"/>
          </p:cNvSpPr>
          <p:nvPr>
            <p:ph type="title"/>
          </p:nvPr>
        </p:nvSpPr>
        <p:spPr>
          <a:xfrm>
            <a:off x="838200" y="365125"/>
            <a:ext cx="10751820" cy="1325563"/>
          </a:xfrm>
        </p:spPr>
        <p:txBody>
          <a:bodyPr/>
          <a:lstStyle/>
          <a:p>
            <a:r>
              <a:rPr lang="en-US" dirty="0"/>
              <a:t>Baseline variable-adjusted sampling - Rationale</a:t>
            </a:r>
          </a:p>
        </p:txBody>
      </p:sp>
      <p:sp>
        <p:nvSpPr>
          <p:cNvPr id="3" name="Content Placeholder 2">
            <a:extLst>
              <a:ext uri="{FF2B5EF4-FFF2-40B4-BE49-F238E27FC236}">
                <a16:creationId xmlns:a16="http://schemas.microsoft.com/office/drawing/2014/main" id="{740CC80C-0B1F-CB4D-A9C1-5D134B1B8F6B}"/>
              </a:ext>
            </a:extLst>
          </p:cNvPr>
          <p:cNvSpPr>
            <a:spLocks noGrp="1"/>
          </p:cNvSpPr>
          <p:nvPr>
            <p:ph idx="1"/>
          </p:nvPr>
        </p:nvSpPr>
        <p:spPr/>
        <p:txBody>
          <a:bodyPr/>
          <a:lstStyle/>
          <a:p>
            <a:r>
              <a:rPr lang="en-US" dirty="0"/>
              <a:t>In some cases, the number of major endpoint events during the follow-up increases strongly with the age of the individual at baseline.</a:t>
            </a:r>
          </a:p>
          <a:p>
            <a:pPr marL="0" indent="0">
              <a:buNone/>
            </a:pPr>
            <a:r>
              <a:rPr lang="en-US" dirty="0"/>
              <a:t>   For example: </a:t>
            </a:r>
          </a:p>
          <a:p>
            <a:pPr marL="0" indent="0">
              <a:buNone/>
            </a:pPr>
            <a:r>
              <a:rPr lang="en-US" dirty="0"/>
              <a:t>               -Risk of cardiovascular disease increases with age</a:t>
            </a:r>
          </a:p>
          <a:p>
            <a:pPr marL="0" indent="0">
              <a:buNone/>
            </a:pPr>
            <a:r>
              <a:rPr lang="en-US" dirty="0"/>
              <a:t>               -Risk of HIV infection likely associated with age</a:t>
            </a:r>
          </a:p>
          <a:p>
            <a:r>
              <a:rPr lang="en-US" dirty="0"/>
              <a:t>Adjusting the selected probability based on age can increase power by selecting the individuals of the subsample in such a way that the age distribution is similar in the sub-cohort and in the cases.</a:t>
            </a:r>
            <a:endParaRPr lang="en-US" dirty="0">
              <a:solidFill>
                <a:srgbClr val="FF0000"/>
              </a:solidFill>
              <a:highlight>
                <a:srgbClr val="FFFF00"/>
              </a:highlight>
            </a:endParaRPr>
          </a:p>
        </p:txBody>
      </p:sp>
    </p:spTree>
    <p:extLst>
      <p:ext uri="{BB962C8B-B14F-4D97-AF65-F5344CB8AC3E}">
        <p14:creationId xmlns:p14="http://schemas.microsoft.com/office/powerpoint/2010/main" val="38348808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CA1753-019C-5E44-85B3-3A7CEBF7E7F4}"/>
              </a:ext>
            </a:extLst>
          </p:cNvPr>
          <p:cNvSpPr>
            <a:spLocks noGrp="1"/>
          </p:cNvSpPr>
          <p:nvPr>
            <p:ph type="title"/>
          </p:nvPr>
        </p:nvSpPr>
        <p:spPr/>
        <p:txBody>
          <a:bodyPr/>
          <a:lstStyle/>
          <a:p>
            <a:r>
              <a:rPr lang="en-US" dirty="0"/>
              <a:t>Age-adjusted sampling - Procedure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065029C-3039-414D-AA1D-6747D6CAA1E9}"/>
                  </a:ext>
                </a:extLst>
              </p:cNvPr>
              <p:cNvSpPr>
                <a:spLocks noGrp="1"/>
              </p:cNvSpPr>
              <p:nvPr>
                <p:ph idx="1"/>
              </p:nvPr>
            </p:nvSpPr>
            <p:spPr/>
            <p:txBody>
              <a:bodyPr>
                <a:normAutofit/>
              </a:bodyPr>
              <a:lstStyle/>
              <a:p>
                <a:r>
                  <a:rPr lang="en-US" dirty="0"/>
                  <a:t>Estimate mortality rate using a logistic regression model for each strata:           </a:t>
                </a:r>
                <a14:m>
                  <m:oMath xmlns:m="http://schemas.openxmlformats.org/officeDocument/2006/math">
                    <m:r>
                      <a:rPr lang="en-US" i="1">
                        <a:latin typeface="Cambria Math" panose="02040503050406030204" pitchFamily="18" charset="0"/>
                      </a:rPr>
                      <m:t>𝑙𝑜𝑔𝑖𝑡</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𝑖</m:t>
                            </m:r>
                          </m:sub>
                        </m:sSub>
                      </m:e>
                    </m:d>
                    <m:r>
                      <a:rPr lang="en-US" i="1">
                        <a:latin typeface="Cambria Math" panose="02040503050406030204" pitchFamily="18" charset="0"/>
                      </a:rPr>
                      <m:t>=</m:t>
                    </m:r>
                    <m:r>
                      <m:rPr>
                        <m:sty m:val="p"/>
                      </m:rPr>
                      <a:rPr lang="en-US">
                        <a:latin typeface="Cambria Math" panose="02040503050406030204" pitchFamily="18" charset="0"/>
                      </a:rPr>
                      <m:t>α</m:t>
                    </m:r>
                    <m:r>
                      <a:rPr lang="en-US" i="1">
                        <a:latin typeface="Cambria Math" panose="02040503050406030204" pitchFamily="18" charset="0"/>
                      </a:rPr>
                      <m:t>+</m:t>
                    </m:r>
                    <m:r>
                      <m:rPr>
                        <m:sty m:val="p"/>
                      </m:rPr>
                      <a:rPr lang="en-US">
                        <a:latin typeface="Cambria Math" panose="02040503050406030204" pitchFamily="18" charset="0"/>
                      </a:rPr>
                      <m:t>β</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oMath>
                </a14:m>
                <a:endParaRPr lang="en-US" dirty="0"/>
              </a:p>
              <a:p>
                <a:endParaRPr lang="en-US" dirty="0"/>
              </a:p>
              <a:p>
                <a:r>
                  <a:rPr lang="en-US" dirty="0"/>
                  <a:t>Converting to probability:</a:t>
                </a:r>
              </a:p>
              <a:p>
                <a:pPr marL="0" indent="0">
                  <a:buNone/>
                </a:pPr>
                <a:endParaRPr lang="en-US" dirty="0"/>
              </a:p>
              <a:p>
                <a:r>
                  <a:rPr lang="en-US" dirty="0"/>
                  <a:t>Use the algorithm to select the probability for an individual </a:t>
                </a:r>
                <a:r>
                  <a:rPr lang="en-US" dirty="0" err="1"/>
                  <a:t>i</a:t>
                </a:r>
                <a:r>
                  <a:rPr lang="en-US" dirty="0"/>
                  <a:t> in a sample of size n from full cohort of size N</a:t>
                </a:r>
              </a:p>
              <a:p>
                <a:pPr marL="0" indent="0">
                  <a:buNone/>
                </a:pPr>
                <a:r>
                  <a:rPr lang="en-US" dirty="0"/>
                  <a:t>     </a:t>
                </a:r>
              </a:p>
            </p:txBody>
          </p:sp>
        </mc:Choice>
        <mc:Fallback xmlns="">
          <p:sp>
            <p:nvSpPr>
              <p:cNvPr id="3" name="Content Placeholder 2">
                <a:extLst>
                  <a:ext uri="{FF2B5EF4-FFF2-40B4-BE49-F238E27FC236}">
                    <a16:creationId xmlns:a16="http://schemas.microsoft.com/office/drawing/2014/main" id="{F065029C-3039-414D-AA1D-6747D6CAA1E9}"/>
                  </a:ext>
                </a:extLst>
              </p:cNvPr>
              <p:cNvSpPr>
                <a:spLocks noGrp="1" noRot="1" noChangeAspect="1" noMove="1" noResize="1" noEditPoints="1" noAdjustHandles="1" noChangeArrowheads="1" noChangeShapeType="1" noTextEdit="1"/>
              </p:cNvSpPr>
              <p:nvPr>
                <p:ph idx="1"/>
              </p:nvPr>
            </p:nvSpPr>
            <p:spPr>
              <a:blipFill>
                <a:blip r:embed="rId3"/>
                <a:stretch>
                  <a:fillRect l="-1086" t="-23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A2B7BBE2-FFEC-8E4C-8A4B-669DB5615B0A}"/>
                  </a:ext>
                </a:extLst>
              </p:cNvPr>
              <p:cNvSpPr/>
              <p:nvPr/>
            </p:nvSpPr>
            <p:spPr>
              <a:xfrm>
                <a:off x="5024000" y="2927416"/>
                <a:ext cx="3617080" cy="114858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rPr>
                        <m:t>𝑓</m:t>
                      </m:r>
                      <m:d>
                        <m:dPr>
                          <m:ctrlPr>
                            <a:rPr lang="en-US" sz="2400" i="1">
                              <a:solidFill>
                                <a:srgbClr val="836967"/>
                              </a:solidFill>
                              <a:latin typeface="Cambria Math" panose="02040503050406030204" pitchFamily="18" charset="0"/>
                            </a:rPr>
                          </m:ctrlPr>
                        </m:dPr>
                        <m:e>
                          <m:sSub>
                            <m:sSubPr>
                              <m:ctrlPr>
                                <a:rPr lang="en-US" sz="2400" i="1">
                                  <a:solidFill>
                                    <a:srgbClr val="836967"/>
                                  </a:solidFill>
                                  <a:latin typeface="Cambria Math" panose="02040503050406030204" pitchFamily="18" charset="0"/>
                                </a:rPr>
                              </m:ctrlPr>
                            </m:sSubPr>
                            <m:e>
                              <m:r>
                                <a:rPr lang="en-US" sz="2400" i="1">
                                  <a:latin typeface="Cambria Math" panose="02040503050406030204" pitchFamily="18" charset="0"/>
                                </a:rPr>
                                <m:t>𝑐</m:t>
                              </m:r>
                            </m:e>
                            <m:sub>
                              <m:r>
                                <a:rPr lang="en-US" sz="2400" i="1">
                                  <a:latin typeface="Cambria Math" panose="02040503050406030204" pitchFamily="18" charset="0"/>
                                </a:rPr>
                                <m:t>𝑖</m:t>
                              </m:r>
                            </m:sub>
                          </m:sSub>
                        </m:e>
                      </m:d>
                      <m:r>
                        <a:rPr lang="en-US" sz="2400" i="0">
                          <a:latin typeface="Cambria Math" panose="02040503050406030204" pitchFamily="18" charset="0"/>
                        </a:rPr>
                        <m:t>=</m:t>
                      </m:r>
                      <m:f>
                        <m:fPr>
                          <m:ctrlPr>
                            <a:rPr lang="en-US" sz="2400" i="1">
                              <a:solidFill>
                                <a:srgbClr val="836967"/>
                              </a:solidFill>
                              <a:latin typeface="Cambria Math" panose="02040503050406030204" pitchFamily="18" charset="0"/>
                            </a:rPr>
                          </m:ctrlPr>
                        </m:fPr>
                        <m:num>
                          <m:r>
                            <a:rPr lang="en-US" sz="2400" i="1">
                              <a:latin typeface="Cambria Math" panose="02040503050406030204" pitchFamily="18" charset="0"/>
                            </a:rPr>
                            <m:t>𝑒𝑥𝑝</m:t>
                          </m:r>
                          <m:d>
                            <m:dPr>
                              <m:ctrlPr>
                                <a:rPr lang="en-US" sz="2400" i="1">
                                  <a:solidFill>
                                    <a:srgbClr val="836967"/>
                                  </a:solidFill>
                                  <a:latin typeface="Cambria Math" panose="02040503050406030204" pitchFamily="18" charset="0"/>
                                </a:rPr>
                              </m:ctrlPr>
                            </m:dPr>
                            <m:e>
                              <m:r>
                                <m:rPr>
                                  <m:sty m:val="p"/>
                                </m:rPr>
                                <a:rPr lang="en-US" sz="2400" i="0">
                                  <a:latin typeface="Cambria Math" panose="02040503050406030204" pitchFamily="18" charset="0"/>
                                </a:rPr>
                                <m:t>α</m:t>
                              </m:r>
                              <m:r>
                                <a:rPr lang="en-US" sz="2400" i="0">
                                  <a:latin typeface="Cambria Math" panose="02040503050406030204" pitchFamily="18" charset="0"/>
                                </a:rPr>
                                <m:t>+</m:t>
                              </m:r>
                              <m:r>
                                <m:rPr>
                                  <m:sty m:val="p"/>
                                </m:rPr>
                                <a:rPr lang="en-US" sz="2400" i="0">
                                  <a:latin typeface="Cambria Math" panose="02040503050406030204" pitchFamily="18" charset="0"/>
                                </a:rPr>
                                <m:t>β</m:t>
                              </m:r>
                              <m:sSub>
                                <m:sSubPr>
                                  <m:ctrlPr>
                                    <a:rPr lang="en-US" sz="2400" i="1">
                                      <a:solidFill>
                                        <a:srgbClr val="836967"/>
                                      </a:solidFill>
                                      <a:latin typeface="Cambria Math" panose="02040503050406030204" pitchFamily="18" charset="0"/>
                                    </a:rPr>
                                  </m:ctrlPr>
                                </m:sSubPr>
                                <m:e>
                                  <m:r>
                                    <a:rPr lang="en-US" sz="2400" i="1">
                                      <a:latin typeface="Cambria Math" panose="02040503050406030204" pitchFamily="18" charset="0"/>
                                    </a:rPr>
                                    <m:t>𝑐</m:t>
                                  </m:r>
                                </m:e>
                                <m:sub>
                                  <m:r>
                                    <a:rPr lang="en-US" sz="2400" i="1">
                                      <a:latin typeface="Cambria Math" panose="02040503050406030204" pitchFamily="18" charset="0"/>
                                    </a:rPr>
                                    <m:t>𝑖</m:t>
                                  </m:r>
                                </m:sub>
                              </m:sSub>
                            </m:e>
                          </m:d>
                        </m:num>
                        <m:den>
                          <m:r>
                            <a:rPr lang="en-US" sz="2400" i="0">
                              <a:latin typeface="Cambria Math" panose="02040503050406030204" pitchFamily="18" charset="0"/>
                            </a:rPr>
                            <m:t>1+</m:t>
                          </m:r>
                          <m:r>
                            <a:rPr lang="en-US" sz="2400" i="1">
                              <a:latin typeface="Cambria Math" panose="02040503050406030204" pitchFamily="18" charset="0"/>
                            </a:rPr>
                            <m:t>𝑒𝑥𝑝</m:t>
                          </m:r>
                          <m:d>
                            <m:dPr>
                              <m:ctrlPr>
                                <a:rPr lang="en-US" sz="2400" i="1">
                                  <a:solidFill>
                                    <a:srgbClr val="836967"/>
                                  </a:solidFill>
                                  <a:latin typeface="Cambria Math" panose="02040503050406030204" pitchFamily="18" charset="0"/>
                                </a:rPr>
                              </m:ctrlPr>
                            </m:dPr>
                            <m:e>
                              <m:r>
                                <m:rPr>
                                  <m:sty m:val="p"/>
                                </m:rPr>
                                <a:rPr lang="en-US" sz="2400" i="0">
                                  <a:latin typeface="Cambria Math" panose="02040503050406030204" pitchFamily="18" charset="0"/>
                                </a:rPr>
                                <m:t>α</m:t>
                              </m:r>
                              <m:r>
                                <a:rPr lang="en-US" sz="2400" i="0">
                                  <a:latin typeface="Cambria Math" panose="02040503050406030204" pitchFamily="18" charset="0"/>
                                </a:rPr>
                                <m:t>+</m:t>
                              </m:r>
                              <m:r>
                                <m:rPr>
                                  <m:sty m:val="p"/>
                                </m:rPr>
                                <a:rPr lang="en-US" sz="2400" i="0">
                                  <a:latin typeface="Cambria Math" panose="02040503050406030204" pitchFamily="18" charset="0"/>
                                </a:rPr>
                                <m:t>β</m:t>
                              </m:r>
                              <m:sSub>
                                <m:sSubPr>
                                  <m:ctrlPr>
                                    <a:rPr lang="en-US" sz="2400" i="1">
                                      <a:solidFill>
                                        <a:srgbClr val="836967"/>
                                      </a:solidFill>
                                      <a:latin typeface="Cambria Math" panose="02040503050406030204" pitchFamily="18" charset="0"/>
                                    </a:rPr>
                                  </m:ctrlPr>
                                </m:sSubPr>
                                <m:e>
                                  <m:r>
                                    <a:rPr lang="en-US" sz="2400" i="1">
                                      <a:latin typeface="Cambria Math" panose="02040503050406030204" pitchFamily="18" charset="0"/>
                                    </a:rPr>
                                    <m:t>𝑐</m:t>
                                  </m:r>
                                </m:e>
                                <m:sub>
                                  <m:r>
                                    <a:rPr lang="en-US" sz="2400" i="1">
                                      <a:latin typeface="Cambria Math" panose="02040503050406030204" pitchFamily="18" charset="0"/>
                                    </a:rPr>
                                    <m:t>𝑖</m:t>
                                  </m:r>
                                </m:sub>
                              </m:sSub>
                            </m:e>
                          </m:d>
                        </m:den>
                      </m:f>
                      <m:r>
                        <a:rPr lang="en-US" sz="2400" i="0">
                          <a:latin typeface="Cambria Math" panose="02040503050406030204" pitchFamily="18" charset="0"/>
                        </a:rPr>
                        <m:t> </m:t>
                      </m:r>
                    </m:oMath>
                  </m:oMathPara>
                </a14:m>
                <a:endParaRPr lang="en-US" sz="2400" dirty="0"/>
              </a:p>
              <a:p>
                <a:endParaRPr lang="en-US" dirty="0"/>
              </a:p>
            </p:txBody>
          </p:sp>
        </mc:Choice>
        <mc:Fallback xmlns="">
          <p:sp>
            <p:nvSpPr>
              <p:cNvPr id="7" name="Rectangle 6">
                <a:extLst>
                  <a:ext uri="{FF2B5EF4-FFF2-40B4-BE49-F238E27FC236}">
                    <a16:creationId xmlns:a16="http://schemas.microsoft.com/office/drawing/2014/main" id="{A2B7BBE2-FFEC-8E4C-8A4B-669DB5615B0A}"/>
                  </a:ext>
                </a:extLst>
              </p:cNvPr>
              <p:cNvSpPr>
                <a:spLocks noRot="1" noChangeAspect="1" noMove="1" noResize="1" noEditPoints="1" noAdjustHandles="1" noChangeArrowheads="1" noChangeShapeType="1" noTextEdit="1"/>
              </p:cNvSpPr>
              <p:nvPr/>
            </p:nvSpPr>
            <p:spPr>
              <a:xfrm>
                <a:off x="5024000" y="2927416"/>
                <a:ext cx="3617080" cy="1148584"/>
              </a:xfrm>
              <a:prstGeom prst="rect">
                <a:avLst/>
              </a:prstGeom>
              <a:blipFill>
                <a:blip r:embed="rId4"/>
                <a:stretch>
                  <a:fillRect r="-3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B7A14E33-5000-784D-B6BC-9B36FFA2B1DA}"/>
                  </a:ext>
                </a:extLst>
              </p:cNvPr>
              <p:cNvSpPr/>
              <p:nvPr/>
            </p:nvSpPr>
            <p:spPr>
              <a:xfrm>
                <a:off x="3794009" y="5177791"/>
                <a:ext cx="4847071" cy="92339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𝑝</m:t>
                      </m:r>
                      <m:d>
                        <m:dPr>
                          <m:ctrlPr>
                            <a:rPr lang="en-US" sz="2400" i="1">
                              <a:solidFill>
                                <a:srgbClr val="836967"/>
                              </a:solidFill>
                              <a:latin typeface="Cambria Math" panose="02040503050406030204" pitchFamily="18" charset="0"/>
                            </a:rPr>
                          </m:ctrlPr>
                        </m:dPr>
                        <m:e>
                          <m:sSub>
                            <m:sSubPr>
                              <m:ctrlPr>
                                <a:rPr lang="en-US" sz="2400" i="1">
                                  <a:solidFill>
                                    <a:srgbClr val="836967"/>
                                  </a:solidFill>
                                  <a:latin typeface="Cambria Math" panose="02040503050406030204" pitchFamily="18" charset="0"/>
                                </a:rPr>
                              </m:ctrlPr>
                            </m:sSubPr>
                            <m:e>
                              <m:r>
                                <a:rPr lang="en-US" sz="2400" i="1">
                                  <a:latin typeface="Cambria Math" panose="02040503050406030204" pitchFamily="18" charset="0"/>
                                </a:rPr>
                                <m:t>𝑆</m:t>
                              </m:r>
                            </m:e>
                            <m:sub>
                              <m:r>
                                <a:rPr lang="en-US" sz="2400" i="1">
                                  <a:latin typeface="Cambria Math" panose="02040503050406030204" pitchFamily="18" charset="0"/>
                                </a:rPr>
                                <m:t>𝑖</m:t>
                              </m:r>
                            </m:sub>
                          </m:sSub>
                          <m:r>
                            <a:rPr lang="en-US" sz="2400" i="0">
                              <a:latin typeface="Cambria Math" panose="02040503050406030204" pitchFamily="18" charset="0"/>
                            </a:rPr>
                            <m:t>=1</m:t>
                          </m:r>
                        </m:e>
                      </m:d>
                      <m:r>
                        <a:rPr lang="en-US" sz="2400" i="0">
                          <a:latin typeface="Cambria Math" panose="02040503050406030204" pitchFamily="18" charset="0"/>
                        </a:rPr>
                        <m:t>=</m:t>
                      </m:r>
                      <m:r>
                        <a:rPr lang="en-US" sz="2400" i="1">
                          <a:latin typeface="Cambria Math" panose="02040503050406030204" pitchFamily="18" charset="0"/>
                        </a:rPr>
                        <m:t>𝑚𝑖𝑛</m:t>
                      </m:r>
                      <m:d>
                        <m:dPr>
                          <m:ctrlPr>
                            <a:rPr lang="en-US" sz="2400" i="1">
                              <a:solidFill>
                                <a:srgbClr val="836967"/>
                              </a:solidFill>
                              <a:latin typeface="Cambria Math" panose="02040503050406030204" pitchFamily="18" charset="0"/>
                            </a:rPr>
                          </m:ctrlPr>
                        </m:dPr>
                        <m:e>
                          <m:r>
                            <a:rPr lang="en-US" sz="2400" i="0">
                              <a:latin typeface="Cambria Math" panose="02040503050406030204" pitchFamily="18" charset="0"/>
                            </a:rPr>
                            <m:t>1,</m:t>
                          </m:r>
                          <m:f>
                            <m:fPr>
                              <m:ctrlPr>
                                <a:rPr lang="en-US" sz="2400" i="1">
                                  <a:solidFill>
                                    <a:srgbClr val="836967"/>
                                  </a:solidFill>
                                  <a:latin typeface="Cambria Math" panose="02040503050406030204" pitchFamily="18" charset="0"/>
                                </a:rPr>
                              </m:ctrlPr>
                            </m:fPr>
                            <m:num>
                              <m:r>
                                <a:rPr lang="en-US" sz="2400" i="1">
                                  <a:latin typeface="Cambria Math" panose="02040503050406030204" pitchFamily="18" charset="0"/>
                                </a:rPr>
                                <m:t>𝑛𝑓</m:t>
                              </m:r>
                              <m:d>
                                <m:dPr>
                                  <m:ctrlPr>
                                    <a:rPr lang="en-US" sz="2400" i="1">
                                      <a:solidFill>
                                        <a:srgbClr val="836967"/>
                                      </a:solidFill>
                                      <a:latin typeface="Cambria Math" panose="02040503050406030204" pitchFamily="18" charset="0"/>
                                    </a:rPr>
                                  </m:ctrlPr>
                                </m:dPr>
                                <m:e>
                                  <m:sSub>
                                    <m:sSubPr>
                                      <m:ctrlPr>
                                        <a:rPr lang="en-US" sz="2400" i="1">
                                          <a:solidFill>
                                            <a:srgbClr val="836967"/>
                                          </a:solidFill>
                                          <a:latin typeface="Cambria Math" panose="02040503050406030204" pitchFamily="18" charset="0"/>
                                        </a:rPr>
                                      </m:ctrlPr>
                                    </m:sSubPr>
                                    <m:e>
                                      <m:r>
                                        <a:rPr lang="en-US" sz="2400" i="1">
                                          <a:latin typeface="Cambria Math" panose="02040503050406030204" pitchFamily="18" charset="0"/>
                                        </a:rPr>
                                        <m:t>𝑐</m:t>
                                      </m:r>
                                    </m:e>
                                    <m:sub>
                                      <m:r>
                                        <a:rPr lang="en-US" sz="2400" i="1">
                                          <a:latin typeface="Cambria Math" panose="02040503050406030204" pitchFamily="18" charset="0"/>
                                        </a:rPr>
                                        <m:t>𝑖</m:t>
                                      </m:r>
                                    </m:sub>
                                  </m:sSub>
                                </m:e>
                              </m:d>
                            </m:num>
                            <m:den>
                              <m:nary>
                                <m:naryPr>
                                  <m:chr m:val="∑"/>
                                  <m:limLoc m:val="subSup"/>
                                  <m:ctrlPr>
                                    <a:rPr lang="en-US" sz="2400" i="1">
                                      <a:latin typeface="Cambria Math" panose="02040503050406030204" pitchFamily="18" charset="0"/>
                                    </a:rPr>
                                  </m:ctrlPr>
                                </m:naryPr>
                                <m:sub>
                                  <m:r>
                                    <a:rPr lang="en-US" sz="2400" i="1">
                                      <a:latin typeface="Cambria Math" panose="02040503050406030204" pitchFamily="18" charset="0"/>
                                    </a:rPr>
                                    <m:t>𝑖</m:t>
                                  </m:r>
                                  <m:r>
                                    <a:rPr lang="en-US" sz="2400" i="0">
                                      <a:latin typeface="Cambria Math" panose="02040503050406030204" pitchFamily="18" charset="0"/>
                                    </a:rPr>
                                    <m:t>=1</m:t>
                                  </m:r>
                                </m:sub>
                                <m:sup>
                                  <m:r>
                                    <a:rPr lang="en-US" sz="2400" i="1">
                                      <a:latin typeface="Cambria Math" panose="02040503050406030204" pitchFamily="18" charset="0"/>
                                    </a:rPr>
                                    <m:t>𝑁</m:t>
                                  </m:r>
                                </m:sup>
                                <m:e>
                                  <m:r>
                                    <a:rPr lang="en-US" sz="2400" i="1">
                                      <a:latin typeface="Cambria Math" panose="02040503050406030204" pitchFamily="18" charset="0"/>
                                    </a:rPr>
                                    <m:t>𝑓</m:t>
                                  </m:r>
                                  <m:d>
                                    <m:dPr>
                                      <m:ctrlPr>
                                        <a:rPr lang="en-US" sz="2400" i="1">
                                          <a:solidFill>
                                            <a:srgbClr val="836967"/>
                                          </a:solidFill>
                                          <a:latin typeface="Cambria Math" panose="02040503050406030204" pitchFamily="18" charset="0"/>
                                        </a:rPr>
                                      </m:ctrlPr>
                                    </m:dPr>
                                    <m:e>
                                      <m:sSub>
                                        <m:sSubPr>
                                          <m:ctrlPr>
                                            <a:rPr lang="en-US" sz="2400" i="1">
                                              <a:solidFill>
                                                <a:srgbClr val="836967"/>
                                              </a:solidFill>
                                              <a:latin typeface="Cambria Math" panose="02040503050406030204" pitchFamily="18" charset="0"/>
                                            </a:rPr>
                                          </m:ctrlPr>
                                        </m:sSubPr>
                                        <m:e>
                                          <m:r>
                                            <a:rPr lang="en-US" sz="2400" i="1">
                                              <a:latin typeface="Cambria Math" panose="02040503050406030204" pitchFamily="18" charset="0"/>
                                            </a:rPr>
                                            <m:t>𝑐</m:t>
                                          </m:r>
                                        </m:e>
                                        <m:sub>
                                          <m:r>
                                            <a:rPr lang="en-US" sz="2400" i="1">
                                              <a:latin typeface="Cambria Math" panose="02040503050406030204" pitchFamily="18" charset="0"/>
                                            </a:rPr>
                                            <m:t>𝑖</m:t>
                                          </m:r>
                                        </m:sub>
                                      </m:sSub>
                                    </m:e>
                                  </m:d>
                                </m:e>
                              </m:nary>
                            </m:den>
                          </m:f>
                        </m:e>
                      </m:d>
                      <m:r>
                        <a:rPr lang="en-US" sz="2400" i="0">
                          <a:latin typeface="Cambria Math" panose="02040503050406030204" pitchFamily="18" charset="0"/>
                        </a:rPr>
                        <m:t> </m:t>
                      </m:r>
                    </m:oMath>
                  </m:oMathPara>
                </a14:m>
                <a:endParaRPr lang="en-US" sz="2400" dirty="0"/>
              </a:p>
            </p:txBody>
          </p:sp>
        </mc:Choice>
        <mc:Fallback xmlns="">
          <p:sp>
            <p:nvSpPr>
              <p:cNvPr id="8" name="Rectangle 7">
                <a:extLst>
                  <a:ext uri="{FF2B5EF4-FFF2-40B4-BE49-F238E27FC236}">
                    <a16:creationId xmlns:a16="http://schemas.microsoft.com/office/drawing/2014/main" id="{B7A14E33-5000-784D-B6BC-9B36FFA2B1DA}"/>
                  </a:ext>
                </a:extLst>
              </p:cNvPr>
              <p:cNvSpPr>
                <a:spLocks noRot="1" noChangeAspect="1" noMove="1" noResize="1" noEditPoints="1" noAdjustHandles="1" noChangeArrowheads="1" noChangeShapeType="1" noTextEdit="1"/>
              </p:cNvSpPr>
              <p:nvPr/>
            </p:nvSpPr>
            <p:spPr>
              <a:xfrm>
                <a:off x="3794009" y="5177791"/>
                <a:ext cx="4847071" cy="923394"/>
              </a:xfrm>
              <a:prstGeom prst="rect">
                <a:avLst/>
              </a:prstGeom>
              <a:blipFill>
                <a:blip r:embed="rId5"/>
                <a:stretch>
                  <a:fillRect t="-14865" b="-94595"/>
                </a:stretch>
              </a:blipFill>
            </p:spPr>
            <p:txBody>
              <a:bodyPr/>
              <a:lstStyle/>
              <a:p>
                <a:r>
                  <a:rPr lang="en-US">
                    <a:noFill/>
                  </a:rPr>
                  <a:t> </a:t>
                </a:r>
              </a:p>
            </p:txBody>
          </p:sp>
        </mc:Fallback>
      </mc:AlternateContent>
    </p:spTree>
    <p:extLst>
      <p:ext uri="{BB962C8B-B14F-4D97-AF65-F5344CB8AC3E}">
        <p14:creationId xmlns:p14="http://schemas.microsoft.com/office/powerpoint/2010/main" val="9559175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E8EA03-4F13-BF4B-903F-99D463B9372E}"/>
              </a:ext>
            </a:extLst>
          </p:cNvPr>
          <p:cNvSpPr>
            <a:spLocks noGrp="1"/>
          </p:cNvSpPr>
          <p:nvPr>
            <p:ph type="title"/>
          </p:nvPr>
        </p:nvSpPr>
        <p:spPr>
          <a:xfrm>
            <a:off x="845127" y="221246"/>
            <a:ext cx="10515600" cy="1325563"/>
          </a:xfrm>
        </p:spPr>
        <p:txBody>
          <a:bodyPr/>
          <a:lstStyle/>
          <a:p>
            <a:r>
              <a:rPr lang="en-US" dirty="0"/>
              <a:t>Simulation result from the MORGAM paper</a:t>
            </a:r>
          </a:p>
        </p:txBody>
      </p:sp>
      <p:graphicFrame>
        <p:nvGraphicFramePr>
          <p:cNvPr id="6" name="Content Placeholder 5">
            <a:extLst>
              <a:ext uri="{FF2B5EF4-FFF2-40B4-BE49-F238E27FC236}">
                <a16:creationId xmlns:a16="http://schemas.microsoft.com/office/drawing/2014/main" id="{1D8B77F6-0A47-0D42-A030-BC8B8ADA16DE}"/>
              </a:ext>
            </a:extLst>
          </p:cNvPr>
          <p:cNvGraphicFramePr>
            <a:graphicFrameLocks noGrp="1"/>
          </p:cNvGraphicFramePr>
          <p:nvPr>
            <p:ph idx="1"/>
            <p:extLst>
              <p:ext uri="{D42A27DB-BD31-4B8C-83A1-F6EECF244321}">
                <p14:modId xmlns:p14="http://schemas.microsoft.com/office/powerpoint/2010/main" val="1994398137"/>
              </p:ext>
            </p:extLst>
          </p:nvPr>
        </p:nvGraphicFramePr>
        <p:xfrm>
          <a:off x="831267" y="1545836"/>
          <a:ext cx="10515603" cy="2854960"/>
        </p:xfrm>
        <a:graphic>
          <a:graphicData uri="http://schemas.openxmlformats.org/drawingml/2006/table">
            <a:tbl>
              <a:tblPr firstRow="1" bandRow="1">
                <a:tableStyleId>{5C22544A-7EE6-4342-B048-85BDC9FD1C3A}</a:tableStyleId>
              </a:tblPr>
              <a:tblGrid>
                <a:gridCol w="1502229">
                  <a:extLst>
                    <a:ext uri="{9D8B030D-6E8A-4147-A177-3AD203B41FA5}">
                      <a16:colId xmlns:a16="http://schemas.microsoft.com/office/drawing/2014/main" val="3663491195"/>
                    </a:ext>
                  </a:extLst>
                </a:gridCol>
                <a:gridCol w="1560059">
                  <a:extLst>
                    <a:ext uri="{9D8B030D-6E8A-4147-A177-3AD203B41FA5}">
                      <a16:colId xmlns:a16="http://schemas.microsoft.com/office/drawing/2014/main" val="959170052"/>
                    </a:ext>
                  </a:extLst>
                </a:gridCol>
                <a:gridCol w="1444399">
                  <a:extLst>
                    <a:ext uri="{9D8B030D-6E8A-4147-A177-3AD203B41FA5}">
                      <a16:colId xmlns:a16="http://schemas.microsoft.com/office/drawing/2014/main" val="449857238"/>
                    </a:ext>
                  </a:extLst>
                </a:gridCol>
                <a:gridCol w="1584551">
                  <a:extLst>
                    <a:ext uri="{9D8B030D-6E8A-4147-A177-3AD203B41FA5}">
                      <a16:colId xmlns:a16="http://schemas.microsoft.com/office/drawing/2014/main" val="2137247943"/>
                    </a:ext>
                  </a:extLst>
                </a:gridCol>
                <a:gridCol w="1419907">
                  <a:extLst>
                    <a:ext uri="{9D8B030D-6E8A-4147-A177-3AD203B41FA5}">
                      <a16:colId xmlns:a16="http://schemas.microsoft.com/office/drawing/2014/main" val="2240951253"/>
                    </a:ext>
                  </a:extLst>
                </a:gridCol>
                <a:gridCol w="1851930">
                  <a:extLst>
                    <a:ext uri="{9D8B030D-6E8A-4147-A177-3AD203B41FA5}">
                      <a16:colId xmlns:a16="http://schemas.microsoft.com/office/drawing/2014/main" val="3369525648"/>
                    </a:ext>
                  </a:extLst>
                </a:gridCol>
                <a:gridCol w="1152528">
                  <a:extLst>
                    <a:ext uri="{9D8B030D-6E8A-4147-A177-3AD203B41FA5}">
                      <a16:colId xmlns:a16="http://schemas.microsoft.com/office/drawing/2014/main" val="97188843"/>
                    </a:ext>
                  </a:extLst>
                </a:gridCol>
              </a:tblGrid>
              <a:tr h="370840">
                <a:tc>
                  <a:txBody>
                    <a:bodyPr/>
                    <a:lstStyle/>
                    <a:p>
                      <a:pPr algn="ctr"/>
                      <a:r>
                        <a:rPr lang="en-US" b="0" dirty="0">
                          <a:solidFill>
                            <a:schemeClr val="tx1"/>
                          </a:solidFill>
                        </a:rPr>
                        <a:t>Fixed effect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a:solidFill>
                            <a:schemeClr val="tx1"/>
                          </a:solidFill>
                        </a:rPr>
                        <a:t>Sampling design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a:solidFill>
                            <a:schemeClr val="tx1"/>
                          </a:solidFill>
                        </a:rPr>
                        <a:t>Weighting method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a:solidFill>
                            <a:schemeClr val="tx1"/>
                          </a:solidFill>
                        </a:rPr>
                        <a:t>Mean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a:solidFill>
                            <a:schemeClr val="tx1"/>
                          </a:solidFill>
                        </a:rPr>
                        <a:t>sd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b="0" dirty="0">
                          <a:solidFill>
                            <a:schemeClr val="tx1"/>
                          </a:solidFill>
                        </a:rPr>
                        <a:t>Mean est. sd</a:t>
                      </a:r>
                    </a:p>
                    <a:p>
                      <a:pPr algn="ct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a:solidFill>
                            <a:schemeClr val="tx1"/>
                          </a:solidFill>
                        </a:rPr>
                        <a:t>Power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44130042"/>
                  </a:ext>
                </a:extLst>
              </a:tr>
              <a:tr h="370840">
                <a:tc rowSpan="3">
                  <a:txBody>
                    <a:bodyPr/>
                    <a:lstStyle/>
                    <a:p>
                      <a:pPr algn="l"/>
                      <a:r>
                        <a:rPr lang="en-US" b="0" dirty="0">
                          <a:solidFill>
                            <a:schemeClr val="tx1"/>
                          </a:solidFill>
                        </a:rPr>
                        <a:t>0.0</a:t>
                      </a:r>
                    </a:p>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b="0" dirty="0">
                          <a:solidFill>
                            <a:schemeClr val="tx1"/>
                          </a:solidFill>
                        </a:rPr>
                        <a:t>Cohort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b="0" dirty="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b="0" dirty="0">
                          <a:solidFill>
                            <a:schemeClr val="tx1"/>
                          </a:solidFill>
                        </a:rPr>
                        <a:t>-0.021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b="0" dirty="0">
                          <a:solidFill>
                            <a:schemeClr val="tx1"/>
                          </a:solidFill>
                        </a:rPr>
                        <a:t>0.256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b="0" dirty="0">
                          <a:solidFill>
                            <a:schemeClr val="tx1"/>
                          </a:solidFill>
                        </a:rPr>
                        <a:t>0.247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b="0" dirty="0">
                          <a:solidFill>
                            <a:schemeClr val="tx1"/>
                          </a:solidFill>
                        </a:rPr>
                        <a:t>0.052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83954201"/>
                  </a:ext>
                </a:extLst>
              </a:tr>
              <a:tr h="0">
                <a:tc v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b="0" dirty="0">
                          <a:solidFill>
                            <a:schemeClr val="tx1"/>
                          </a:solidFill>
                        </a:rPr>
                        <a:t>CC(SRS)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b="0" dirty="0">
                          <a:solidFill>
                            <a:schemeClr val="tx1"/>
                          </a:solidFill>
                        </a:rPr>
                        <a:t>Prentice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b="0" dirty="0">
                          <a:solidFill>
                            <a:schemeClr val="tx1"/>
                          </a:solidFill>
                        </a:rPr>
                        <a:t>-0.001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b="0" dirty="0">
                          <a:solidFill>
                            <a:schemeClr val="tx1"/>
                          </a:solidFill>
                        </a:rPr>
                        <a:t>0.404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b="0" dirty="0">
                          <a:solidFill>
                            <a:schemeClr val="tx1"/>
                          </a:solidFill>
                        </a:rPr>
                        <a:t>0.362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b="0" dirty="0">
                          <a:solidFill>
                            <a:schemeClr val="tx1"/>
                          </a:solidFill>
                        </a:rPr>
                        <a:t>0.076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94322010"/>
                  </a:ext>
                </a:extLst>
              </a:tr>
              <a:tr h="141374">
                <a:tc v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t>CC(MORGAM)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t>Prentice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dirty="0"/>
                        <a:t>-0.010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solidFill>
                            <a:srgbClr val="FF0000"/>
                          </a:solidFill>
                        </a:rPr>
                        <a:t>0.321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solidFill>
                            <a:srgbClr val="FF0000"/>
                          </a:solidFill>
                        </a:rPr>
                        <a:t>0.310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t>0.053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52752469"/>
                  </a:ext>
                </a:extLst>
              </a:tr>
              <a:tr h="370840">
                <a:tc rowSpan="3">
                  <a:txBody>
                    <a:bodyPr/>
                    <a:lstStyle/>
                    <a:p>
                      <a:r>
                        <a:rPr lang="en-US" dirty="0"/>
                        <a:t>0.3</a:t>
                      </a:r>
                    </a:p>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t>Cohort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dirty="0"/>
                        <a:t>0.296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t>0.238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t>0.231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t>0.283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76820035"/>
                  </a:ext>
                </a:extLst>
              </a:tr>
              <a:tr h="370840">
                <a:tc v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t>CC(SRS)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t>Prentice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dirty="0"/>
                        <a:t>0.325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t>0.391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t>0.347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t>0.188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01509065"/>
                  </a:ext>
                </a:extLst>
              </a:tr>
              <a:tr h="370840">
                <a:tc v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t>CC(MORGAM)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t>Prentice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solidFill>
                            <a:schemeClr val="tx1"/>
                          </a:solidFill>
                        </a:rPr>
                        <a:t>0.313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solidFill>
                            <a:schemeClr val="tx1"/>
                          </a:solidFill>
                        </a:rPr>
                        <a:t>0.312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t>0.297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t>0.207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76595668"/>
                  </a:ext>
                </a:extLst>
              </a:tr>
            </a:tbl>
          </a:graphicData>
        </a:graphic>
      </p:graphicFrame>
      <p:pic>
        <p:nvPicPr>
          <p:cNvPr id="13" name="Picture 12">
            <a:extLst>
              <a:ext uri="{FF2B5EF4-FFF2-40B4-BE49-F238E27FC236}">
                <a16:creationId xmlns:a16="http://schemas.microsoft.com/office/drawing/2014/main" id="{94359CA6-D67B-4447-AD2C-6061E2B25CE2}"/>
              </a:ext>
            </a:extLst>
          </p:cNvPr>
          <p:cNvPicPr>
            <a:picLocks noChangeAspect="1"/>
          </p:cNvPicPr>
          <p:nvPr/>
        </p:nvPicPr>
        <p:blipFill>
          <a:blip r:embed="rId3"/>
          <a:stretch>
            <a:fillRect/>
          </a:stretch>
        </p:blipFill>
        <p:spPr>
          <a:xfrm>
            <a:off x="6020377" y="1837123"/>
            <a:ext cx="165100" cy="279400"/>
          </a:xfrm>
          <a:prstGeom prst="rect">
            <a:avLst/>
          </a:prstGeom>
        </p:spPr>
      </p:pic>
      <p:pic>
        <p:nvPicPr>
          <p:cNvPr id="14" name="Picture 13">
            <a:extLst>
              <a:ext uri="{FF2B5EF4-FFF2-40B4-BE49-F238E27FC236}">
                <a16:creationId xmlns:a16="http://schemas.microsoft.com/office/drawing/2014/main" id="{6DE0FB90-F65E-0D43-A986-848636F19721}"/>
              </a:ext>
            </a:extLst>
          </p:cNvPr>
          <p:cNvPicPr>
            <a:picLocks noChangeAspect="1"/>
          </p:cNvPicPr>
          <p:nvPr/>
        </p:nvPicPr>
        <p:blipFill>
          <a:blip r:embed="rId3"/>
          <a:stretch>
            <a:fillRect/>
          </a:stretch>
        </p:blipFill>
        <p:spPr>
          <a:xfrm>
            <a:off x="7520653" y="1837123"/>
            <a:ext cx="165100" cy="279400"/>
          </a:xfrm>
          <a:prstGeom prst="rect">
            <a:avLst/>
          </a:prstGeom>
        </p:spPr>
      </p:pic>
      <p:pic>
        <p:nvPicPr>
          <p:cNvPr id="15" name="Picture 14">
            <a:extLst>
              <a:ext uri="{FF2B5EF4-FFF2-40B4-BE49-F238E27FC236}">
                <a16:creationId xmlns:a16="http://schemas.microsoft.com/office/drawing/2014/main" id="{CEF333EC-14B1-8B40-961C-4427C08F65A5}"/>
              </a:ext>
            </a:extLst>
          </p:cNvPr>
          <p:cNvPicPr>
            <a:picLocks noChangeAspect="1"/>
          </p:cNvPicPr>
          <p:nvPr/>
        </p:nvPicPr>
        <p:blipFill>
          <a:blip r:embed="rId3"/>
          <a:stretch>
            <a:fillRect/>
          </a:stretch>
        </p:blipFill>
        <p:spPr>
          <a:xfrm>
            <a:off x="9744827" y="1577912"/>
            <a:ext cx="165100" cy="279400"/>
          </a:xfrm>
          <a:prstGeom prst="rect">
            <a:avLst/>
          </a:prstGeom>
        </p:spPr>
      </p:pic>
      <p:pic>
        <p:nvPicPr>
          <p:cNvPr id="16" name="Picture 15">
            <a:extLst>
              <a:ext uri="{FF2B5EF4-FFF2-40B4-BE49-F238E27FC236}">
                <a16:creationId xmlns:a16="http://schemas.microsoft.com/office/drawing/2014/main" id="{9720CE87-92EC-E947-9BD5-14DD63A533F5}"/>
              </a:ext>
            </a:extLst>
          </p:cNvPr>
          <p:cNvPicPr>
            <a:picLocks noChangeAspect="1"/>
          </p:cNvPicPr>
          <p:nvPr/>
        </p:nvPicPr>
        <p:blipFill>
          <a:blip r:embed="rId4"/>
          <a:stretch>
            <a:fillRect/>
          </a:stretch>
        </p:blipFill>
        <p:spPr>
          <a:xfrm>
            <a:off x="1386119" y="1920943"/>
            <a:ext cx="165100" cy="203200"/>
          </a:xfrm>
          <a:prstGeom prst="rect">
            <a:avLst/>
          </a:prstGeom>
        </p:spPr>
      </p:pic>
      <p:sp>
        <p:nvSpPr>
          <p:cNvPr id="5" name="TextBox 4">
            <a:extLst>
              <a:ext uri="{FF2B5EF4-FFF2-40B4-BE49-F238E27FC236}">
                <a16:creationId xmlns:a16="http://schemas.microsoft.com/office/drawing/2014/main" id="{05941383-5B33-BC46-8364-A0156C058B1F}"/>
              </a:ext>
            </a:extLst>
          </p:cNvPr>
          <p:cNvSpPr txBox="1"/>
          <p:nvPr/>
        </p:nvSpPr>
        <p:spPr>
          <a:xfrm>
            <a:off x="845127" y="4734283"/>
            <a:ext cx="10515600" cy="1200329"/>
          </a:xfrm>
          <a:prstGeom prst="rect">
            <a:avLst/>
          </a:prstGeom>
          <a:noFill/>
        </p:spPr>
        <p:txBody>
          <a:bodyPr wrap="square" rtlCol="0">
            <a:spAutoFit/>
          </a:bodyPr>
          <a:lstStyle/>
          <a:p>
            <a:r>
              <a:rPr lang="en-US" dirty="0"/>
              <a:t>Table 2. The cohort had a size of 2074, and the subcohort was set to 208. The fixed effect 𝛄 here is the relative hazard parameter for the simulated covariate. The SRS method refers to subcohort selection with simple random sampling, and the MORGAM method refers to the subcohort selection with age adjustment.  The age adjusted subcohort selection gives lower variance and mean estimate standard deviation.</a:t>
            </a:r>
          </a:p>
        </p:txBody>
      </p:sp>
    </p:spTree>
    <p:extLst>
      <p:ext uri="{BB962C8B-B14F-4D97-AF65-F5344CB8AC3E}">
        <p14:creationId xmlns:p14="http://schemas.microsoft.com/office/powerpoint/2010/main" val="34671427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A6CFE3-83B1-A045-98A3-A7BE4A0CD456}"/>
              </a:ext>
            </a:extLst>
          </p:cNvPr>
          <p:cNvSpPr>
            <a:spLocks noGrp="1"/>
          </p:cNvSpPr>
          <p:nvPr>
            <p:ph type="title"/>
          </p:nvPr>
        </p:nvSpPr>
        <p:spPr/>
        <p:txBody>
          <a:bodyPr/>
          <a:lstStyle/>
          <a:p>
            <a:r>
              <a:rPr lang="en-US" dirty="0"/>
              <a:t>Simulation – Background and objective</a:t>
            </a:r>
          </a:p>
        </p:txBody>
      </p:sp>
      <p:sp>
        <p:nvSpPr>
          <p:cNvPr id="3" name="Content Placeholder 2">
            <a:extLst>
              <a:ext uri="{FF2B5EF4-FFF2-40B4-BE49-F238E27FC236}">
                <a16:creationId xmlns:a16="http://schemas.microsoft.com/office/drawing/2014/main" id="{B9378EB5-077A-D441-B916-582B966B9AD3}"/>
              </a:ext>
            </a:extLst>
          </p:cNvPr>
          <p:cNvSpPr>
            <a:spLocks noGrp="1"/>
          </p:cNvSpPr>
          <p:nvPr>
            <p:ph idx="1"/>
          </p:nvPr>
        </p:nvSpPr>
        <p:spPr/>
        <p:txBody>
          <a:bodyPr>
            <a:normAutofit lnSpcReduction="10000"/>
          </a:bodyPr>
          <a:lstStyle/>
          <a:p>
            <a:r>
              <a:rPr lang="en-US" dirty="0"/>
              <a:t>We are trying to replicate the simulation dataset in "Strategies for cohort sampling under the cox proportional hazards model, application to an AIDS clinical trial", by Kim and De Gruttola (</a:t>
            </a:r>
            <a:r>
              <a:rPr lang="en-US" dirty="0" err="1"/>
              <a:t>Soyeon</a:t>
            </a:r>
            <a:r>
              <a:rPr lang="en-US" dirty="0"/>
              <a:t> Kim &amp; De Gruttola, 1999). </a:t>
            </a:r>
          </a:p>
          <a:p>
            <a:r>
              <a:rPr lang="en-US" dirty="0"/>
              <a:t>The dataset try to resemble ACTG 019, a phase III clinical trial in AIDS study.</a:t>
            </a:r>
          </a:p>
          <a:p>
            <a:r>
              <a:rPr lang="en-US" dirty="0"/>
              <a:t>Aim: </a:t>
            </a:r>
          </a:p>
          <a:p>
            <a:pPr marL="514350" indent="-514350">
              <a:buAutoNum type="arabicPeriod"/>
            </a:pPr>
            <a:r>
              <a:rPr lang="en-US" dirty="0"/>
              <a:t>To replicate their result using the baseline variable adjusted sampling method</a:t>
            </a:r>
          </a:p>
          <a:p>
            <a:pPr marL="514350" indent="-514350">
              <a:buAutoNum type="arabicPeriod"/>
            </a:pPr>
            <a:r>
              <a:rPr lang="en-US" dirty="0"/>
              <a:t>Make changes to the dataset for our HIV PrEP study purpose</a:t>
            </a:r>
          </a:p>
        </p:txBody>
      </p:sp>
    </p:spTree>
    <p:extLst>
      <p:ext uri="{BB962C8B-B14F-4D97-AF65-F5344CB8AC3E}">
        <p14:creationId xmlns:p14="http://schemas.microsoft.com/office/powerpoint/2010/main" val="28109215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A5FDA7-A358-EC45-85E6-BDD68E6E6C43}"/>
              </a:ext>
            </a:extLst>
          </p:cNvPr>
          <p:cNvSpPr>
            <a:spLocks noGrp="1"/>
          </p:cNvSpPr>
          <p:nvPr>
            <p:ph type="title"/>
          </p:nvPr>
        </p:nvSpPr>
        <p:spPr/>
        <p:txBody>
          <a:bodyPr/>
          <a:lstStyle/>
          <a:p>
            <a:r>
              <a:rPr lang="en-US" dirty="0"/>
              <a:t>Simulation – Dataset description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095556E-B34F-2546-B3F9-E53DD42C3E60}"/>
                  </a:ext>
                </a:extLst>
              </p:cNvPr>
              <p:cNvSpPr>
                <a:spLocks noGrp="1"/>
              </p:cNvSpPr>
              <p:nvPr>
                <p:ph idx="1"/>
              </p:nvPr>
            </p:nvSpPr>
            <p:spPr/>
            <p:txBody>
              <a:bodyPr>
                <a:normAutofit lnSpcReduction="10000"/>
              </a:bodyPr>
              <a:lstStyle/>
              <a:p>
                <a:r>
                  <a:rPr lang="en-US" dirty="0"/>
                  <a:t>Sample size: 1000</a:t>
                </a:r>
              </a:p>
              <a:p>
                <a:r>
                  <a:rPr lang="en-US" dirty="0"/>
                  <a:t>Covariates: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𝑍</m:t>
                        </m:r>
                      </m:e>
                      <m:sub>
                        <m:r>
                          <a:rPr lang="en-US" i="1">
                            <a:latin typeface="Cambria Math" panose="02040503050406030204" pitchFamily="18" charset="0"/>
                          </a:rPr>
                          <m:t>1</m:t>
                        </m:r>
                      </m:sub>
                    </m:sSub>
                  </m:oMath>
                </a14:m>
                <a:r>
                  <a:rPr lang="en-US" dirty="0">
                    <a:solidFill>
                      <a:srgbClr val="FF0000"/>
                    </a:solidFill>
                  </a:rPr>
                  <a:t> </a:t>
                </a:r>
                <a:r>
                  <a:rPr lang="en-US" dirty="0"/>
                  <a:t>measured for the full cohort 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𝑍</m:t>
                        </m:r>
                      </m:e>
                      <m:sub>
                        <m:r>
                          <a:rPr lang="en-US" b="0" i="1" smtClean="0">
                            <a:latin typeface="Cambria Math" panose="02040503050406030204" pitchFamily="18" charset="0"/>
                          </a:rPr>
                          <m:t>2</m:t>
                        </m:r>
                      </m:sub>
                    </m:sSub>
                  </m:oMath>
                </a14:m>
                <a:r>
                  <a:rPr lang="en-US" dirty="0"/>
                  <a:t> measured for the sub-cohort follows bivariate normal with mean equals to (0,0)’, variances equals 1 and correlation varies.</a:t>
                </a:r>
              </a:p>
              <a:p>
                <a:r>
                  <a:rPr lang="en-US" dirty="0"/>
                  <a:t>Failure times: follows an exponential distribution with </a:t>
                </a:r>
              </a:p>
              <a:p>
                <a:pPr marL="0" indent="0" algn="ctr">
                  <a:buNone/>
                </a:pPr>
                <a:r>
                  <a:rPr lang="en-US" dirty="0"/>
                  <a:t>Hazard =</a:t>
                </a:r>
                <a14:m>
                  <m:oMath xmlns:m="http://schemas.openxmlformats.org/officeDocument/2006/math">
                    <m:sSub>
                      <m:sSubPr>
                        <m:ctrlPr>
                          <a:rPr lang="en-US" i="1">
                            <a:latin typeface="Cambria Math" panose="02040503050406030204" pitchFamily="18" charset="0"/>
                          </a:rPr>
                        </m:ctrlPr>
                      </m:sSubPr>
                      <m:e>
                        <m:r>
                          <m:rPr>
                            <m:sty m:val="p"/>
                          </m:rPr>
                          <a:rPr lang="en-US">
                            <a:latin typeface="Cambria Math" panose="02040503050406030204" pitchFamily="18" charset="0"/>
                          </a:rPr>
                          <m:t>ρ</m:t>
                        </m:r>
                      </m:e>
                      <m:sub>
                        <m:r>
                          <a:rPr lang="en-US">
                            <a:latin typeface="Cambria Math" panose="02040503050406030204" pitchFamily="18" charset="0"/>
                          </a:rPr>
                          <m:t>0</m:t>
                        </m:r>
                      </m:sub>
                    </m:sSub>
                    <m:d>
                      <m:dPr>
                        <m:ctrlPr>
                          <a:rPr lang="en-US" i="1">
                            <a:latin typeface="Cambria Math" panose="02040503050406030204" pitchFamily="18" charset="0"/>
                          </a:rPr>
                        </m:ctrlPr>
                      </m:dPr>
                      <m:e>
                        <m:r>
                          <a:rPr lang="en-US" i="1">
                            <a:latin typeface="Cambria Math" panose="02040503050406030204" pitchFamily="18" charset="0"/>
                          </a:rPr>
                          <m:t>𝑒𝑥𝑝</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𝑍</m:t>
                                </m:r>
                              </m:e>
                              <m:sub>
                                <m:r>
                                  <a:rPr lang="en-US" i="1">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𝑍</m:t>
                                </m:r>
                              </m:e>
                              <m:sub>
                                <m:r>
                                  <a:rPr lang="en-US" b="0" i="1" smtClean="0">
                                    <a:latin typeface="Cambria Math" panose="02040503050406030204" pitchFamily="18" charset="0"/>
                                  </a:rPr>
                                  <m:t>2</m:t>
                                </m:r>
                              </m:sub>
                            </m:sSub>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a:latin typeface="Cambria Math" panose="02040503050406030204" pitchFamily="18" charset="0"/>
                                  </a:rPr>
                                  <m:t>2</m:t>
                                </m:r>
                              </m:sub>
                            </m:sSub>
                          </m:e>
                        </m:d>
                      </m:e>
                    </m:d>
                  </m:oMath>
                </a14:m>
                <a:endParaRPr lang="en-US" dirty="0"/>
              </a:p>
              <a:p>
                <a:pPr marL="0" indent="0">
                  <a:buNone/>
                </a:pPr>
                <a:r>
                  <a:rPr lang="en-US" dirty="0"/>
                  <a:t>With cox regression parameters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a:latin typeface="Cambria Math" panose="02040503050406030204" pitchFamily="18" charset="0"/>
                          </a:rPr>
                          <m:t>1</m:t>
                        </m:r>
                      </m:sub>
                    </m:sSub>
                  </m:oMath>
                </a14:m>
                <a:r>
                  <a:rPr lang="en-US" dirty="0">
                    <a:effectLst/>
                  </a:rPr>
                  <a:t> 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a:latin typeface="Cambria Math" panose="02040503050406030204" pitchFamily="18" charset="0"/>
                          </a:rPr>
                          <m:t>2</m:t>
                        </m:r>
                      </m:sub>
                    </m:sSub>
                  </m:oMath>
                </a14:m>
                <a:r>
                  <a:rPr lang="en-US" dirty="0">
                    <a:effectLst/>
                  </a:rPr>
                  <a:t> set to 1 and 0.5, and </a:t>
                </a:r>
                <a14:m>
                  <m:oMath xmlns:m="http://schemas.openxmlformats.org/officeDocument/2006/math">
                    <m:sSub>
                      <m:sSubPr>
                        <m:ctrlPr>
                          <a:rPr lang="en-US" i="1">
                            <a:latin typeface="Cambria Math" panose="02040503050406030204" pitchFamily="18" charset="0"/>
                          </a:rPr>
                        </m:ctrlPr>
                      </m:sSubPr>
                      <m:e>
                        <m:r>
                          <m:rPr>
                            <m:sty m:val="p"/>
                          </m:rPr>
                          <a:rPr lang="en-US">
                            <a:latin typeface="Cambria Math" panose="02040503050406030204" pitchFamily="18" charset="0"/>
                          </a:rPr>
                          <m:t>ρ</m:t>
                        </m:r>
                      </m:e>
                      <m:sub>
                        <m:r>
                          <a:rPr lang="en-US">
                            <a:latin typeface="Cambria Math" panose="02040503050406030204" pitchFamily="18" charset="0"/>
                          </a:rPr>
                          <m:t>0</m:t>
                        </m:r>
                      </m:sub>
                    </m:sSub>
                  </m:oMath>
                </a14:m>
                <a:r>
                  <a:rPr lang="en-US" dirty="0"/>
                  <a:t> set to 0.1</a:t>
                </a:r>
              </a:p>
              <a:p>
                <a:r>
                  <a:rPr lang="en-US" dirty="0"/>
                  <a:t>Times of entry and time of censoring follows a uniform (0,1) distribution</a:t>
                </a:r>
              </a:p>
              <a:p>
                <a:pPr marL="0" indent="0" algn="ctr">
                  <a:buNone/>
                </a:pPr>
                <a:endParaRPr lang="en-US" dirty="0"/>
              </a:p>
              <a:p>
                <a:pPr marL="0" indent="0" algn="ctr">
                  <a:buNone/>
                </a:pPr>
                <a:endParaRPr lang="en-US" dirty="0"/>
              </a:p>
              <a:p>
                <a:endParaRPr lang="en-US" dirty="0"/>
              </a:p>
            </p:txBody>
          </p:sp>
        </mc:Choice>
        <mc:Fallback xmlns="">
          <p:sp>
            <p:nvSpPr>
              <p:cNvPr id="3" name="Content Placeholder 2">
                <a:extLst>
                  <a:ext uri="{FF2B5EF4-FFF2-40B4-BE49-F238E27FC236}">
                    <a16:creationId xmlns:a16="http://schemas.microsoft.com/office/drawing/2014/main" id="{5095556E-B34F-2546-B3F9-E53DD42C3E60}"/>
                  </a:ext>
                </a:extLst>
              </p:cNvPr>
              <p:cNvSpPr>
                <a:spLocks noGrp="1" noRot="1" noChangeAspect="1" noMove="1" noResize="1" noEditPoints="1" noAdjustHandles="1" noChangeArrowheads="1" noChangeShapeType="1" noTextEdit="1"/>
              </p:cNvSpPr>
              <p:nvPr>
                <p:ph idx="1"/>
              </p:nvPr>
            </p:nvSpPr>
            <p:spPr>
              <a:blipFill>
                <a:blip r:embed="rId3"/>
                <a:stretch>
                  <a:fillRect l="-1206" t="-3198" b="-291"/>
                </a:stretch>
              </a:blipFill>
            </p:spPr>
            <p:txBody>
              <a:bodyPr/>
              <a:lstStyle/>
              <a:p>
                <a:r>
                  <a:rPr lang="en-US">
                    <a:noFill/>
                  </a:rPr>
                  <a:t> </a:t>
                </a:r>
              </a:p>
            </p:txBody>
          </p:sp>
        </mc:Fallback>
      </mc:AlternateContent>
    </p:spTree>
    <p:extLst>
      <p:ext uri="{BB962C8B-B14F-4D97-AF65-F5344CB8AC3E}">
        <p14:creationId xmlns:p14="http://schemas.microsoft.com/office/powerpoint/2010/main" val="7523574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DF723-CAA4-D04F-935D-F4359B46AC87}"/>
              </a:ext>
            </a:extLst>
          </p:cNvPr>
          <p:cNvSpPr>
            <a:spLocks noGrp="1"/>
          </p:cNvSpPr>
          <p:nvPr>
            <p:ph type="title"/>
          </p:nvPr>
        </p:nvSpPr>
        <p:spPr>
          <a:xfrm>
            <a:off x="166688" y="13068"/>
            <a:ext cx="10515600" cy="1325563"/>
          </a:xfrm>
        </p:spPr>
        <p:txBody>
          <a:bodyPr/>
          <a:lstStyle/>
          <a:p>
            <a:r>
              <a:rPr lang="en-US" dirty="0"/>
              <a:t>Simulation – Result part I</a:t>
            </a:r>
          </a:p>
        </p:txBody>
      </p:sp>
      <p:sp>
        <p:nvSpPr>
          <p:cNvPr id="17" name="TextBox 16">
            <a:extLst>
              <a:ext uri="{FF2B5EF4-FFF2-40B4-BE49-F238E27FC236}">
                <a16:creationId xmlns:a16="http://schemas.microsoft.com/office/drawing/2014/main" id="{7D26D4DC-D6C7-244B-9835-0B096C0A0058}"/>
              </a:ext>
            </a:extLst>
          </p:cNvPr>
          <p:cNvSpPr txBox="1"/>
          <p:nvPr/>
        </p:nvSpPr>
        <p:spPr>
          <a:xfrm>
            <a:off x="838200" y="6131355"/>
            <a:ext cx="10515600" cy="646331"/>
          </a:xfrm>
          <a:prstGeom prst="rect">
            <a:avLst/>
          </a:prstGeom>
          <a:noFill/>
        </p:spPr>
        <p:txBody>
          <a:bodyPr wrap="square" rtlCol="0">
            <a:spAutoFit/>
          </a:bodyPr>
          <a:lstStyle/>
          <a:p>
            <a:r>
              <a:rPr lang="en-US" dirty="0"/>
              <a:t>Fig 1. Comparing variances and relative efficiency for SRS and Z</a:t>
            </a:r>
            <a:r>
              <a:rPr lang="en-US" baseline="-25000" dirty="0"/>
              <a:t>1</a:t>
            </a:r>
            <a:r>
              <a:rPr lang="en-US" dirty="0"/>
              <a:t>-adjusted sampling methods with varied sub-cohort size with correlation = 0.5.</a:t>
            </a:r>
          </a:p>
        </p:txBody>
      </p:sp>
      <p:cxnSp>
        <p:nvCxnSpPr>
          <p:cNvPr id="5" name="Straight Connector 4">
            <a:extLst>
              <a:ext uri="{FF2B5EF4-FFF2-40B4-BE49-F238E27FC236}">
                <a16:creationId xmlns:a16="http://schemas.microsoft.com/office/drawing/2014/main" id="{842F38B7-CD60-CB47-9846-B66EECF38A19}"/>
              </a:ext>
            </a:extLst>
          </p:cNvPr>
          <p:cNvCxnSpPr>
            <a:cxnSpLocks/>
          </p:cNvCxnSpPr>
          <p:nvPr/>
        </p:nvCxnSpPr>
        <p:spPr>
          <a:xfrm>
            <a:off x="4253501" y="4304872"/>
            <a:ext cx="0" cy="390418"/>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B775176A-3D08-F44B-BEDA-F926E1BDACCE}"/>
              </a:ext>
            </a:extLst>
          </p:cNvPr>
          <p:cNvPicPr>
            <a:picLocks noChangeAspect="1"/>
          </p:cNvPicPr>
          <p:nvPr/>
        </p:nvPicPr>
        <p:blipFill>
          <a:blip r:embed="rId3"/>
          <a:stretch>
            <a:fillRect/>
          </a:stretch>
        </p:blipFill>
        <p:spPr>
          <a:xfrm>
            <a:off x="648575" y="994521"/>
            <a:ext cx="10364788" cy="5136834"/>
          </a:xfrm>
          <a:prstGeom prst="rect">
            <a:avLst/>
          </a:prstGeom>
        </p:spPr>
      </p:pic>
    </p:spTree>
    <p:extLst>
      <p:ext uri="{BB962C8B-B14F-4D97-AF65-F5344CB8AC3E}">
        <p14:creationId xmlns:p14="http://schemas.microsoft.com/office/powerpoint/2010/main" val="6875621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51A8D-E777-0C44-AB4D-94E1820AEDA6}"/>
              </a:ext>
            </a:extLst>
          </p:cNvPr>
          <p:cNvSpPr>
            <a:spLocks noGrp="1"/>
          </p:cNvSpPr>
          <p:nvPr>
            <p:ph type="title"/>
          </p:nvPr>
        </p:nvSpPr>
        <p:spPr>
          <a:xfrm>
            <a:off x="160972" y="-164625"/>
            <a:ext cx="10515600" cy="1325563"/>
          </a:xfrm>
        </p:spPr>
        <p:txBody>
          <a:bodyPr/>
          <a:lstStyle/>
          <a:p>
            <a:r>
              <a:rPr lang="en-US" dirty="0"/>
              <a:t>Simulation – Result part II</a:t>
            </a:r>
          </a:p>
        </p:txBody>
      </p:sp>
      <p:pic>
        <p:nvPicPr>
          <p:cNvPr id="13" name="Content Placeholder 12">
            <a:extLst>
              <a:ext uri="{FF2B5EF4-FFF2-40B4-BE49-F238E27FC236}">
                <a16:creationId xmlns:a16="http://schemas.microsoft.com/office/drawing/2014/main" id="{C5872513-77A1-6C49-8D5D-23A3C5267071}"/>
              </a:ext>
            </a:extLst>
          </p:cNvPr>
          <p:cNvPicPr>
            <a:picLocks noGrp="1" noChangeAspect="1"/>
          </p:cNvPicPr>
          <p:nvPr>
            <p:ph idx="1"/>
          </p:nvPr>
        </p:nvPicPr>
        <p:blipFill>
          <a:blip r:embed="rId2"/>
          <a:stretch>
            <a:fillRect/>
          </a:stretch>
        </p:blipFill>
        <p:spPr>
          <a:xfrm>
            <a:off x="436716" y="837244"/>
            <a:ext cx="10510787" cy="5047488"/>
          </a:xfrm>
          <a:prstGeom prst="rect">
            <a:avLst/>
          </a:prstGeom>
        </p:spPr>
      </p:pic>
      <p:sp>
        <p:nvSpPr>
          <p:cNvPr id="3" name="Rectangle 2">
            <a:extLst>
              <a:ext uri="{FF2B5EF4-FFF2-40B4-BE49-F238E27FC236}">
                <a16:creationId xmlns:a16="http://schemas.microsoft.com/office/drawing/2014/main" id="{C804DDBF-07C7-FA45-914F-4196245008AD}"/>
              </a:ext>
            </a:extLst>
          </p:cNvPr>
          <p:cNvSpPr/>
          <p:nvPr/>
        </p:nvSpPr>
        <p:spPr>
          <a:xfrm>
            <a:off x="436716" y="6176963"/>
            <a:ext cx="10741824" cy="646331"/>
          </a:xfrm>
          <a:prstGeom prst="rect">
            <a:avLst/>
          </a:prstGeom>
        </p:spPr>
        <p:txBody>
          <a:bodyPr wrap="square">
            <a:spAutoFit/>
          </a:bodyPr>
          <a:lstStyle/>
          <a:p>
            <a:r>
              <a:rPr lang="en-US" dirty="0"/>
              <a:t>Fig 2. Comparing variances and relative efficiency for SRS and Z1-adjusted sampling methods with varied sub-cohort size with correlation = 0.1.</a:t>
            </a:r>
          </a:p>
        </p:txBody>
      </p:sp>
    </p:spTree>
    <p:extLst>
      <p:ext uri="{BB962C8B-B14F-4D97-AF65-F5344CB8AC3E}">
        <p14:creationId xmlns:p14="http://schemas.microsoft.com/office/powerpoint/2010/main" val="24581209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8034DE-C153-8E42-BD36-7F3FC5EBB9C1}"/>
              </a:ext>
            </a:extLst>
          </p:cNvPr>
          <p:cNvSpPr>
            <a:spLocks noGrp="1"/>
          </p:cNvSpPr>
          <p:nvPr>
            <p:ph type="title"/>
          </p:nvPr>
        </p:nvSpPr>
        <p:spPr>
          <a:xfrm>
            <a:off x="94268" y="-122549"/>
            <a:ext cx="10515600" cy="1325563"/>
          </a:xfrm>
        </p:spPr>
        <p:txBody>
          <a:bodyPr/>
          <a:lstStyle/>
          <a:p>
            <a:r>
              <a:rPr lang="en-US" dirty="0"/>
              <a:t>Simulation – Result part III</a:t>
            </a:r>
          </a:p>
        </p:txBody>
      </p:sp>
      <p:sp>
        <p:nvSpPr>
          <p:cNvPr id="4" name="Rectangle 3">
            <a:extLst>
              <a:ext uri="{FF2B5EF4-FFF2-40B4-BE49-F238E27FC236}">
                <a16:creationId xmlns:a16="http://schemas.microsoft.com/office/drawing/2014/main" id="{F43824FC-6E07-3C43-9FC5-2AEF1AD33576}"/>
              </a:ext>
            </a:extLst>
          </p:cNvPr>
          <p:cNvSpPr/>
          <p:nvPr/>
        </p:nvSpPr>
        <p:spPr>
          <a:xfrm>
            <a:off x="786740" y="6137686"/>
            <a:ext cx="10172055" cy="646331"/>
          </a:xfrm>
          <a:prstGeom prst="rect">
            <a:avLst/>
          </a:prstGeom>
        </p:spPr>
        <p:txBody>
          <a:bodyPr wrap="square">
            <a:spAutoFit/>
          </a:bodyPr>
          <a:lstStyle/>
          <a:p>
            <a:r>
              <a:rPr lang="en-US" dirty="0"/>
              <a:t>Fig 3. Comparing variances and relative efficiency for SRS and Z1-adjusted sampling methods with varied sub-cohort size with correlation = 0.8.</a:t>
            </a:r>
          </a:p>
        </p:txBody>
      </p:sp>
      <p:pic>
        <p:nvPicPr>
          <p:cNvPr id="5" name="Picture 4">
            <a:extLst>
              <a:ext uri="{FF2B5EF4-FFF2-40B4-BE49-F238E27FC236}">
                <a16:creationId xmlns:a16="http://schemas.microsoft.com/office/drawing/2014/main" id="{548CB7F2-E791-984A-908B-7794395070F4}"/>
              </a:ext>
            </a:extLst>
          </p:cNvPr>
          <p:cNvPicPr>
            <a:picLocks noChangeAspect="1"/>
          </p:cNvPicPr>
          <p:nvPr/>
        </p:nvPicPr>
        <p:blipFill>
          <a:blip r:embed="rId3"/>
          <a:stretch>
            <a:fillRect/>
          </a:stretch>
        </p:blipFill>
        <p:spPr>
          <a:xfrm>
            <a:off x="468449" y="794522"/>
            <a:ext cx="10364651" cy="5239274"/>
          </a:xfrm>
          <a:prstGeom prst="rect">
            <a:avLst/>
          </a:prstGeom>
        </p:spPr>
      </p:pic>
    </p:spTree>
    <p:extLst>
      <p:ext uri="{BB962C8B-B14F-4D97-AF65-F5344CB8AC3E}">
        <p14:creationId xmlns:p14="http://schemas.microsoft.com/office/powerpoint/2010/main" val="26840118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9BD67-0D80-AD4D-A2BE-7DD1EA143838}"/>
              </a:ext>
            </a:extLst>
          </p:cNvPr>
          <p:cNvSpPr>
            <a:spLocks noGrp="1"/>
          </p:cNvSpPr>
          <p:nvPr>
            <p:ph type="title"/>
          </p:nvPr>
        </p:nvSpPr>
        <p:spPr>
          <a:xfrm>
            <a:off x="352425" y="265905"/>
            <a:ext cx="10515600" cy="1325563"/>
          </a:xfrm>
        </p:spPr>
        <p:txBody>
          <a:bodyPr/>
          <a:lstStyle/>
          <a:p>
            <a:r>
              <a:rPr lang="en-US" dirty="0"/>
              <a:t>Prospective cohort study</a:t>
            </a:r>
          </a:p>
        </p:txBody>
      </p:sp>
      <p:pic>
        <p:nvPicPr>
          <p:cNvPr id="2052" name="Picture 4" descr="Prospective cohort study design">
            <a:extLst>
              <a:ext uri="{FF2B5EF4-FFF2-40B4-BE49-F238E27FC236}">
                <a16:creationId xmlns:a16="http://schemas.microsoft.com/office/drawing/2014/main" id="{0E43E982-4AB8-BF4C-B3DA-3032C1D909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0569" y="1690688"/>
            <a:ext cx="6362924" cy="423862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7433351-B3A5-8449-A272-C12C02846F69}"/>
              </a:ext>
            </a:extLst>
          </p:cNvPr>
          <p:cNvSpPr txBox="1"/>
          <p:nvPr/>
        </p:nvSpPr>
        <p:spPr>
          <a:xfrm>
            <a:off x="1000569" y="6115050"/>
            <a:ext cx="6471794" cy="461665"/>
          </a:xfrm>
          <a:prstGeom prst="rect">
            <a:avLst/>
          </a:prstGeom>
          <a:noFill/>
        </p:spPr>
        <p:txBody>
          <a:bodyPr wrap="square" rtlCol="0">
            <a:spAutoFit/>
          </a:bodyPr>
          <a:lstStyle/>
          <a:p>
            <a:r>
              <a:rPr lang="en-US" sz="1200" dirty="0">
                <a:hlinkClick r:id="rId4"/>
              </a:rPr>
              <a:t>https://www.ijstd.org/viewimage.asp?img=IndianJSexTransmDis_2012_33_1_49_93829_u3.jpg</a:t>
            </a:r>
            <a:endParaRPr lang="en-US" sz="1200" dirty="0"/>
          </a:p>
          <a:p>
            <a:endParaRPr lang="en-US" sz="1200" dirty="0"/>
          </a:p>
        </p:txBody>
      </p:sp>
      <p:sp>
        <p:nvSpPr>
          <p:cNvPr id="7" name="TextBox 6">
            <a:extLst>
              <a:ext uri="{FF2B5EF4-FFF2-40B4-BE49-F238E27FC236}">
                <a16:creationId xmlns:a16="http://schemas.microsoft.com/office/drawing/2014/main" id="{581DAF48-8071-144A-8E27-7F959EE884DE}"/>
              </a:ext>
            </a:extLst>
          </p:cNvPr>
          <p:cNvSpPr txBox="1"/>
          <p:nvPr/>
        </p:nvSpPr>
        <p:spPr>
          <a:xfrm>
            <a:off x="7472363" y="2006599"/>
            <a:ext cx="4562475" cy="3693319"/>
          </a:xfrm>
          <a:prstGeom prst="rect">
            <a:avLst/>
          </a:prstGeom>
          <a:noFill/>
        </p:spPr>
        <p:txBody>
          <a:bodyPr wrap="square" rtlCol="0">
            <a:spAutoFit/>
          </a:bodyPr>
          <a:lstStyle/>
          <a:p>
            <a:r>
              <a:rPr lang="en-US" sz="2400" dirty="0"/>
              <a:t>In a prospective cohort study, researchers design and conduct the study before any participants develop any of the outcomes of interest. The group of people will be followed for a certain amount of time in order to record the development of outcome of interest (Gad, 2014).</a:t>
            </a:r>
          </a:p>
          <a:p>
            <a:endParaRPr lang="en-US" dirty="0"/>
          </a:p>
        </p:txBody>
      </p:sp>
    </p:spTree>
    <p:extLst>
      <p:ext uri="{BB962C8B-B14F-4D97-AF65-F5344CB8AC3E}">
        <p14:creationId xmlns:p14="http://schemas.microsoft.com/office/powerpoint/2010/main" val="25973976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8EF4C9-2DAF-4943-A987-1649D7E358ED}"/>
              </a:ext>
            </a:extLst>
          </p:cNvPr>
          <p:cNvSpPr>
            <a:spLocks noGrp="1"/>
          </p:cNvSpPr>
          <p:nvPr>
            <p:ph type="title"/>
          </p:nvPr>
        </p:nvSpPr>
        <p:spPr>
          <a:xfrm>
            <a:off x="522316" y="0"/>
            <a:ext cx="10515600" cy="1325563"/>
          </a:xfrm>
        </p:spPr>
        <p:txBody>
          <a:bodyPr/>
          <a:lstStyle/>
          <a:p>
            <a:r>
              <a:rPr lang="en-US" dirty="0"/>
              <a:t>Simulation – Result IV</a:t>
            </a:r>
          </a:p>
        </p:txBody>
      </p:sp>
      <p:sp>
        <p:nvSpPr>
          <p:cNvPr id="5" name="TextBox 4">
            <a:extLst>
              <a:ext uri="{FF2B5EF4-FFF2-40B4-BE49-F238E27FC236}">
                <a16:creationId xmlns:a16="http://schemas.microsoft.com/office/drawing/2014/main" id="{5EFD461B-9372-1D45-8912-7ED666444AB5}"/>
              </a:ext>
            </a:extLst>
          </p:cNvPr>
          <p:cNvSpPr txBox="1"/>
          <p:nvPr/>
        </p:nvSpPr>
        <p:spPr>
          <a:xfrm>
            <a:off x="967242" y="5917219"/>
            <a:ext cx="10515600" cy="646331"/>
          </a:xfrm>
          <a:prstGeom prst="rect">
            <a:avLst/>
          </a:prstGeom>
          <a:noFill/>
        </p:spPr>
        <p:txBody>
          <a:bodyPr wrap="square" rtlCol="0">
            <a:spAutoFit/>
          </a:bodyPr>
          <a:lstStyle/>
          <a:p>
            <a:r>
              <a:rPr lang="en-US" dirty="0"/>
              <a:t>Fig 4. Comparing variances for SRS and Z1-adjusted sampling method with varied correlation between Z1 and Z2 for coefficient for Z2.</a:t>
            </a:r>
          </a:p>
        </p:txBody>
      </p:sp>
      <p:pic>
        <p:nvPicPr>
          <p:cNvPr id="4" name="Picture 3">
            <a:extLst>
              <a:ext uri="{FF2B5EF4-FFF2-40B4-BE49-F238E27FC236}">
                <a16:creationId xmlns:a16="http://schemas.microsoft.com/office/drawing/2014/main" id="{63CF4B78-4724-DE4C-AC68-5835736018E1}"/>
              </a:ext>
            </a:extLst>
          </p:cNvPr>
          <p:cNvPicPr>
            <a:picLocks noChangeAspect="1"/>
          </p:cNvPicPr>
          <p:nvPr/>
        </p:nvPicPr>
        <p:blipFill>
          <a:blip r:embed="rId3"/>
          <a:stretch>
            <a:fillRect/>
          </a:stretch>
        </p:blipFill>
        <p:spPr>
          <a:xfrm>
            <a:off x="967242" y="1048544"/>
            <a:ext cx="10328758" cy="4760912"/>
          </a:xfrm>
          <a:prstGeom prst="rect">
            <a:avLst/>
          </a:prstGeom>
        </p:spPr>
      </p:pic>
    </p:spTree>
    <p:extLst>
      <p:ext uri="{BB962C8B-B14F-4D97-AF65-F5344CB8AC3E}">
        <p14:creationId xmlns:p14="http://schemas.microsoft.com/office/powerpoint/2010/main" val="35867815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3E91D9-84B5-BB47-BCDD-7E309373B749}"/>
              </a:ext>
            </a:extLst>
          </p:cNvPr>
          <p:cNvSpPr>
            <a:spLocks noGrp="1"/>
          </p:cNvSpPr>
          <p:nvPr>
            <p:ph type="title"/>
          </p:nvPr>
        </p:nvSpPr>
        <p:spPr/>
        <p:txBody>
          <a:bodyPr/>
          <a:lstStyle/>
          <a:p>
            <a:r>
              <a:rPr lang="en-US" dirty="0"/>
              <a:t>Other works</a:t>
            </a:r>
          </a:p>
        </p:txBody>
      </p:sp>
      <p:sp>
        <p:nvSpPr>
          <p:cNvPr id="3" name="Content Placeholder 2">
            <a:extLst>
              <a:ext uri="{FF2B5EF4-FFF2-40B4-BE49-F238E27FC236}">
                <a16:creationId xmlns:a16="http://schemas.microsoft.com/office/drawing/2014/main" id="{AE8EB03C-61B3-AC49-A0FB-6FFFA1F903F0}"/>
              </a:ext>
            </a:extLst>
          </p:cNvPr>
          <p:cNvSpPr>
            <a:spLocks noGrp="1"/>
          </p:cNvSpPr>
          <p:nvPr>
            <p:ph idx="1"/>
          </p:nvPr>
        </p:nvSpPr>
        <p:spPr/>
        <p:txBody>
          <a:bodyPr/>
          <a:lstStyle/>
          <a:p>
            <a:r>
              <a:rPr lang="en-US" dirty="0"/>
              <a:t>Comparing the CCH function to the code from the MORGAM paper</a:t>
            </a:r>
          </a:p>
          <a:p>
            <a:r>
              <a:rPr lang="en-US" dirty="0"/>
              <a:t>Exploring different weighting methods of the CCH function (</a:t>
            </a:r>
            <a:r>
              <a:rPr lang="en-US" dirty="0" err="1"/>
              <a:t>eg.</a:t>
            </a:r>
            <a:r>
              <a:rPr lang="en-US" dirty="0"/>
              <a:t> Barlow weighting scheme for stratified sampling)</a:t>
            </a:r>
          </a:p>
          <a:p>
            <a:r>
              <a:rPr lang="en-US" dirty="0"/>
              <a:t>Compiling paper that uses case-cohort design for literature review</a:t>
            </a:r>
          </a:p>
        </p:txBody>
      </p:sp>
    </p:spTree>
    <p:extLst>
      <p:ext uri="{BB962C8B-B14F-4D97-AF65-F5344CB8AC3E}">
        <p14:creationId xmlns:p14="http://schemas.microsoft.com/office/powerpoint/2010/main" val="30359512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47049B-3D4D-CF43-8939-AFF783E6C765}"/>
              </a:ext>
            </a:extLst>
          </p:cNvPr>
          <p:cNvSpPr>
            <a:spLocks noGrp="1"/>
          </p:cNvSpPr>
          <p:nvPr>
            <p:ph type="title"/>
          </p:nvPr>
        </p:nvSpPr>
        <p:spPr/>
        <p:txBody>
          <a:bodyPr/>
          <a:lstStyle/>
          <a:p>
            <a:r>
              <a:rPr lang="en-US" dirty="0"/>
              <a:t>Work in progress</a:t>
            </a:r>
          </a:p>
        </p:txBody>
      </p:sp>
      <p:sp>
        <p:nvSpPr>
          <p:cNvPr id="3" name="Content Placeholder 2">
            <a:extLst>
              <a:ext uri="{FF2B5EF4-FFF2-40B4-BE49-F238E27FC236}">
                <a16:creationId xmlns:a16="http://schemas.microsoft.com/office/drawing/2014/main" id="{92D3BD88-BA5B-E243-9487-4895E54E16BE}"/>
              </a:ext>
            </a:extLst>
          </p:cNvPr>
          <p:cNvSpPr>
            <a:spLocks noGrp="1"/>
          </p:cNvSpPr>
          <p:nvPr>
            <p:ph idx="1"/>
          </p:nvPr>
        </p:nvSpPr>
        <p:spPr/>
        <p:txBody>
          <a:bodyPr>
            <a:normAutofit lnSpcReduction="10000"/>
          </a:bodyPr>
          <a:lstStyle/>
          <a:p>
            <a:r>
              <a:rPr lang="en-US" dirty="0"/>
              <a:t>We want to address heterogeneous HIV exposure in case-cohort studies</a:t>
            </a:r>
          </a:p>
          <a:p>
            <a:pPr marL="0" indent="0">
              <a:buNone/>
            </a:pPr>
            <a:r>
              <a:rPr lang="en-US" dirty="0"/>
              <a:t>	- The HIV exposure rate varied across the study population, and a         	large proportion of the participant are never exposed</a:t>
            </a:r>
          </a:p>
          <a:p>
            <a:pPr marL="0" indent="0">
              <a:buNone/>
            </a:pPr>
            <a:r>
              <a:rPr lang="en-US" dirty="0"/>
              <a:t>	- Result in diluted estimates of the association for predictors of 	interest</a:t>
            </a:r>
          </a:p>
          <a:p>
            <a:r>
              <a:rPr lang="en-US" dirty="0"/>
              <a:t>Our interest is to evaluate the association between Bacterial Vaginosis (BV) and HIV exposure</a:t>
            </a:r>
          </a:p>
          <a:p>
            <a:pPr marL="0" indent="0">
              <a:buNone/>
            </a:pPr>
            <a:r>
              <a:rPr lang="en-US" dirty="0"/>
              <a:t>	- BV is correlated with HIV exposure</a:t>
            </a:r>
          </a:p>
          <a:p>
            <a:pPr marL="0" indent="0">
              <a:buNone/>
            </a:pPr>
            <a:r>
              <a:rPr lang="en-US" dirty="0"/>
              <a:t>	- BV as a potential confounder and effect modifier</a:t>
            </a:r>
          </a:p>
          <a:p>
            <a:pPr marL="0" indent="0">
              <a:buNone/>
            </a:pPr>
            <a:endParaRPr lang="en-US" dirty="0"/>
          </a:p>
        </p:txBody>
      </p:sp>
    </p:spTree>
    <p:extLst>
      <p:ext uri="{BB962C8B-B14F-4D97-AF65-F5344CB8AC3E}">
        <p14:creationId xmlns:p14="http://schemas.microsoft.com/office/powerpoint/2010/main" val="28042294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237996-DC1A-D040-ABBF-D38973DDA9D2}"/>
              </a:ext>
            </a:extLst>
          </p:cNvPr>
          <p:cNvSpPr>
            <a:spLocks noGrp="1"/>
          </p:cNvSpPr>
          <p:nvPr>
            <p:ph type="title"/>
          </p:nvPr>
        </p:nvSpPr>
        <p:spPr/>
        <p:txBody>
          <a:bodyPr/>
          <a:lstStyle/>
          <a:p>
            <a:r>
              <a:rPr lang="en-US" dirty="0"/>
              <a:t>New simulation set-ups</a:t>
            </a:r>
          </a:p>
        </p:txBody>
      </p:sp>
      <p:sp>
        <p:nvSpPr>
          <p:cNvPr id="3" name="Content Placeholder 2">
            <a:extLst>
              <a:ext uri="{FF2B5EF4-FFF2-40B4-BE49-F238E27FC236}">
                <a16:creationId xmlns:a16="http://schemas.microsoft.com/office/drawing/2014/main" id="{F575C997-0BAB-F04E-BEAF-EFB9AD1821B1}"/>
              </a:ext>
            </a:extLst>
          </p:cNvPr>
          <p:cNvSpPr>
            <a:spLocks noGrp="1"/>
          </p:cNvSpPr>
          <p:nvPr>
            <p:ph idx="1"/>
          </p:nvPr>
        </p:nvSpPr>
        <p:spPr/>
        <p:txBody>
          <a:bodyPr/>
          <a:lstStyle/>
          <a:p>
            <a:r>
              <a:rPr lang="en-US" dirty="0"/>
              <a:t>Sample size: 10 sites and 250 participants per sites</a:t>
            </a:r>
          </a:p>
          <a:p>
            <a:r>
              <a:rPr lang="en-US" dirty="0"/>
              <a:t>HIV exposure rates are different across sites</a:t>
            </a:r>
          </a:p>
          <a:p>
            <a:r>
              <a:rPr lang="en-US" dirty="0"/>
              <a:t>BV is positively correlated with BV</a:t>
            </a:r>
          </a:p>
          <a:p>
            <a:r>
              <a:rPr lang="en-US" dirty="0"/>
              <a:t>HIV infection hazard is related to treatment assignment only</a:t>
            </a:r>
          </a:p>
          <a:p>
            <a:pPr marL="0" indent="0">
              <a:buNone/>
            </a:pPr>
            <a:r>
              <a:rPr lang="en-US" dirty="0"/>
              <a:t>	We are exploring different sampling methods such as the simple random sampling (SRS), and probability base sampling [P(HIV Infection | site] with logistic regression estimated probabilities and HIV infection probabilities </a:t>
            </a:r>
            <a:r>
              <a:rPr lang="en-US"/>
              <a:t>per site.</a:t>
            </a:r>
            <a:endParaRPr lang="en-US" dirty="0"/>
          </a:p>
        </p:txBody>
      </p:sp>
    </p:spTree>
    <p:extLst>
      <p:ext uri="{BB962C8B-B14F-4D97-AF65-F5344CB8AC3E}">
        <p14:creationId xmlns:p14="http://schemas.microsoft.com/office/powerpoint/2010/main" val="19943955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58D12D-D94D-314C-92FF-35CB6AC28880}"/>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CB5B9796-60DE-484E-B8C9-C3F72E52A599}"/>
              </a:ext>
            </a:extLst>
          </p:cNvPr>
          <p:cNvSpPr>
            <a:spLocks noGrp="1"/>
          </p:cNvSpPr>
          <p:nvPr>
            <p:ph idx="1"/>
          </p:nvPr>
        </p:nvSpPr>
        <p:spPr>
          <a:xfrm>
            <a:off x="838200" y="1456841"/>
            <a:ext cx="10515600" cy="5036034"/>
          </a:xfrm>
        </p:spPr>
        <p:txBody>
          <a:bodyPr>
            <a:normAutofit fontScale="62500" lnSpcReduction="20000"/>
          </a:bodyPr>
          <a:lstStyle/>
          <a:p>
            <a:pPr marL="0" indent="0">
              <a:buNone/>
            </a:pPr>
            <a:r>
              <a:rPr lang="en-US" i="1" dirty="0"/>
              <a:t>Case-control study</a:t>
            </a:r>
            <a:r>
              <a:rPr lang="en-US" dirty="0"/>
              <a:t>. (n.d.-b). Retrieved November 18, 2020, from https://www.ijstd.org/viewimage.asp?img=IndianJSexTransmDis_2012_33_1_49_93829_u3.jpg</a:t>
            </a:r>
          </a:p>
          <a:p>
            <a:pPr marL="0" indent="0">
              <a:buNone/>
            </a:pPr>
            <a:r>
              <a:rPr lang="en-US" dirty="0"/>
              <a:t>Gad, S. C. (2014). Epidemiology. In </a:t>
            </a:r>
            <a:r>
              <a:rPr lang="en-US" i="1" dirty="0"/>
              <a:t>Encyclopedia of Toxicology: Third Edition</a:t>
            </a:r>
            <a:r>
              <a:rPr lang="en-US" dirty="0"/>
              <a:t> (pp. 433–437). Elsevier. https://</a:t>
            </a:r>
            <a:r>
              <a:rPr lang="en-US" dirty="0" err="1"/>
              <a:t>doi.org</a:t>
            </a:r>
            <a:r>
              <a:rPr lang="en-US" dirty="0"/>
              <a:t>/10.1016/B978-0-12-386454-3.00841-1</a:t>
            </a:r>
          </a:p>
          <a:p>
            <a:pPr marL="0" indent="0">
              <a:buNone/>
            </a:pPr>
            <a:r>
              <a:rPr lang="en-US" dirty="0"/>
              <a:t>Johnson, L. L., &amp; Shih, J. H. (2007). An introduction to survival analysis. In </a:t>
            </a:r>
            <a:r>
              <a:rPr lang="en-US" i="1" dirty="0"/>
              <a:t>Principles and Practice of Clinical Research</a:t>
            </a:r>
            <a:r>
              <a:rPr lang="en-US" dirty="0"/>
              <a:t> (pp. 273–282). Elsevier Inc. https://</a:t>
            </a:r>
            <a:r>
              <a:rPr lang="en-US" dirty="0" err="1"/>
              <a:t>doi.org</a:t>
            </a:r>
            <a:r>
              <a:rPr lang="en-US" dirty="0"/>
              <a:t>/10.1016/B978-012369440-9/50024-4</a:t>
            </a:r>
          </a:p>
          <a:p>
            <a:pPr marL="0" indent="0">
              <a:buNone/>
            </a:pPr>
            <a:r>
              <a:rPr lang="en-US" dirty="0"/>
              <a:t>Kim, </a:t>
            </a:r>
            <a:r>
              <a:rPr lang="en-US" dirty="0" err="1"/>
              <a:t>Soyeon</a:t>
            </a:r>
            <a:r>
              <a:rPr lang="en-US" dirty="0"/>
              <a:t>, &amp; De Gruttola, V. (1999). Strategies for Cohort Sampling under the Cox Proportional Hazards Model, Application to an AIDS Clinical Trial. </a:t>
            </a:r>
            <a:r>
              <a:rPr lang="en-US" i="1" dirty="0"/>
              <a:t>Lifetime Data Analysis</a:t>
            </a:r>
            <a:r>
              <a:rPr lang="en-US" dirty="0"/>
              <a:t>, </a:t>
            </a:r>
            <a:r>
              <a:rPr lang="en-US" i="1" dirty="0"/>
              <a:t>5</a:t>
            </a:r>
            <a:r>
              <a:rPr lang="en-US" dirty="0"/>
              <a:t>(2), 149–172. https://</a:t>
            </a:r>
            <a:r>
              <a:rPr lang="en-US" dirty="0" err="1"/>
              <a:t>doi.org</a:t>
            </a:r>
            <a:r>
              <a:rPr lang="en-US" dirty="0"/>
              <a:t>/10.1023/A:1009601512314</a:t>
            </a:r>
          </a:p>
          <a:p>
            <a:pPr marL="0" indent="0">
              <a:buNone/>
            </a:pPr>
            <a:r>
              <a:rPr lang="en-US" dirty="0"/>
              <a:t>Kim, </a:t>
            </a:r>
            <a:r>
              <a:rPr lang="en-US" dirty="0" err="1"/>
              <a:t>Soyoung</a:t>
            </a:r>
            <a:r>
              <a:rPr lang="en-US" dirty="0"/>
              <a:t>. (n.d.). </a:t>
            </a:r>
            <a:r>
              <a:rPr lang="en-US" i="1" dirty="0"/>
              <a:t>Case-Cohort Studies vs Nested Case-Control Studies</a:t>
            </a:r>
            <a:r>
              <a:rPr lang="en-US" dirty="0"/>
              <a:t> (Vol. 22, Issue 1).</a:t>
            </a:r>
          </a:p>
          <a:p>
            <a:pPr marL="0" indent="0">
              <a:buNone/>
            </a:pPr>
            <a:r>
              <a:rPr lang="en-US" dirty="0" err="1"/>
              <a:t>Kulathinal</a:t>
            </a:r>
            <a:r>
              <a:rPr lang="en-US" dirty="0"/>
              <a:t>, S., </a:t>
            </a:r>
            <a:r>
              <a:rPr lang="en-US" dirty="0" err="1"/>
              <a:t>Karvanen</a:t>
            </a:r>
            <a:r>
              <a:rPr lang="en-US" dirty="0"/>
              <a:t>, J., </a:t>
            </a:r>
            <a:r>
              <a:rPr lang="en-US" dirty="0" err="1"/>
              <a:t>Saarela</a:t>
            </a:r>
            <a:r>
              <a:rPr lang="en-US" dirty="0"/>
              <a:t>, O., &amp; </a:t>
            </a:r>
            <a:r>
              <a:rPr lang="en-US" dirty="0" err="1"/>
              <a:t>Kuulasmaa</a:t>
            </a:r>
            <a:r>
              <a:rPr lang="en-US" dirty="0"/>
              <a:t>, K. (2007). Case-cohort design in practice - Experiences from the MORGAM Project. In </a:t>
            </a:r>
            <a:r>
              <a:rPr lang="en-US" i="1" dirty="0"/>
              <a:t>Epidemiologic Perspectives and Innovations</a:t>
            </a:r>
            <a:r>
              <a:rPr lang="en-US" dirty="0"/>
              <a:t> (Vol. 4).</a:t>
            </a:r>
          </a:p>
          <a:p>
            <a:pPr marL="0" indent="0">
              <a:buNone/>
            </a:pPr>
            <a:r>
              <a:rPr lang="en-US" dirty="0"/>
              <a:t> </a:t>
            </a:r>
            <a:r>
              <a:rPr lang="en-US" dirty="0" err="1"/>
              <a:t>Marrazzo</a:t>
            </a:r>
            <a:r>
              <a:rPr lang="en-US" dirty="0"/>
              <a:t>, J. M., </a:t>
            </a:r>
            <a:r>
              <a:rPr lang="en-US" dirty="0" err="1"/>
              <a:t>Ramjee</a:t>
            </a:r>
            <a:r>
              <a:rPr lang="en-US" dirty="0"/>
              <a:t>, G., Richardson, B. A., Gomez, K., </a:t>
            </a:r>
            <a:r>
              <a:rPr lang="en-US" dirty="0" err="1"/>
              <a:t>Mgodi</a:t>
            </a:r>
            <a:r>
              <a:rPr lang="en-US" dirty="0"/>
              <a:t>, N., Nair, G., </a:t>
            </a:r>
            <a:r>
              <a:rPr lang="en-US" dirty="0" err="1"/>
              <a:t>Palanee</a:t>
            </a:r>
            <a:r>
              <a:rPr lang="en-US" dirty="0"/>
              <a:t>, T., </a:t>
            </a:r>
            <a:r>
              <a:rPr lang="en-US" dirty="0" err="1"/>
              <a:t>Nakabiito</a:t>
            </a:r>
            <a:r>
              <a:rPr lang="en-US" dirty="0"/>
              <a:t>, C., van der </a:t>
            </a:r>
            <a:r>
              <a:rPr lang="en-US" dirty="0" err="1"/>
              <a:t>Straten</a:t>
            </a:r>
            <a:r>
              <a:rPr lang="en-US" dirty="0"/>
              <a:t>, A., Noguchi, L., Hendrix, C. W., Dai, J. Y., Ganesh, S., Mkhize, B., </a:t>
            </a:r>
            <a:r>
              <a:rPr lang="en-US" dirty="0" err="1"/>
              <a:t>Taljaard</a:t>
            </a:r>
            <a:r>
              <a:rPr lang="en-US" dirty="0"/>
              <a:t>, M., Parikh, U. M., Piper, J., </a:t>
            </a:r>
            <a:r>
              <a:rPr lang="en-US" dirty="0" err="1"/>
              <a:t>Mâsse</a:t>
            </a:r>
            <a:r>
              <a:rPr lang="en-US" dirty="0"/>
              <a:t>, B., Grossman, C., … </a:t>
            </a:r>
            <a:r>
              <a:rPr lang="en-US" dirty="0" err="1"/>
              <a:t>Chirenje</a:t>
            </a:r>
            <a:r>
              <a:rPr lang="en-US" dirty="0"/>
              <a:t>, Z. M. (2015). </a:t>
            </a:r>
          </a:p>
          <a:p>
            <a:pPr marL="0" indent="0">
              <a:buNone/>
            </a:pPr>
            <a:r>
              <a:rPr lang="en-US" dirty="0"/>
              <a:t>Prentice, R. L. (1986). A Case-Cohort Design for Epidemiologic Cohort Studies and Disease Prevention Trials. </a:t>
            </a:r>
            <a:r>
              <a:rPr lang="en-US" i="1" dirty="0" err="1"/>
              <a:t>Biometrika</a:t>
            </a:r>
            <a:r>
              <a:rPr lang="en-US" dirty="0"/>
              <a:t>, </a:t>
            </a:r>
            <a:r>
              <a:rPr lang="en-US" i="1" dirty="0"/>
              <a:t>73</a:t>
            </a:r>
            <a:r>
              <a:rPr lang="en-US" dirty="0"/>
              <a:t>(1), 1. https://</a:t>
            </a:r>
            <a:r>
              <a:rPr lang="en-US" dirty="0" err="1"/>
              <a:t>doi.org</a:t>
            </a:r>
            <a:r>
              <a:rPr lang="en-US" dirty="0"/>
              <a:t>/10.2307/2336266</a:t>
            </a:r>
          </a:p>
          <a:p>
            <a:pPr marL="0" indent="0">
              <a:buNone/>
            </a:pPr>
            <a:r>
              <a:rPr lang="en-US" i="1" dirty="0"/>
              <a:t>Prospective cohort study</a:t>
            </a:r>
            <a:r>
              <a:rPr lang="en-US" dirty="0"/>
              <a:t>. (n.d.-a). Retrieved November 18, 2020, from https://</a:t>
            </a:r>
            <a:r>
              <a:rPr lang="en-US" dirty="0" err="1"/>
              <a:t>www.ijstd.org</a:t>
            </a:r>
            <a:r>
              <a:rPr lang="en-US" dirty="0"/>
              <a:t>/</a:t>
            </a:r>
            <a:r>
              <a:rPr lang="en-US" dirty="0" err="1"/>
              <a:t>viewimage.asp?img</a:t>
            </a:r>
            <a:r>
              <a:rPr lang="en-US" dirty="0"/>
              <a:t>=IndianJSexTransmDis_2012_33_1_49_93829_u5.jpg</a:t>
            </a:r>
          </a:p>
        </p:txBody>
      </p:sp>
    </p:spTree>
    <p:extLst>
      <p:ext uri="{BB962C8B-B14F-4D97-AF65-F5344CB8AC3E}">
        <p14:creationId xmlns:p14="http://schemas.microsoft.com/office/powerpoint/2010/main" val="21826556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8DC7A9BB-3883-7949-9F36-E5544F62CC1C}"/>
              </a:ext>
            </a:extLst>
          </p:cNvPr>
          <p:cNvSpPr>
            <a:spLocks noGrp="1"/>
          </p:cNvSpPr>
          <p:nvPr>
            <p:ph idx="1"/>
          </p:nvPr>
        </p:nvSpPr>
        <p:spPr/>
        <p:txBody>
          <a:bodyPr>
            <a:normAutofit/>
          </a:bodyPr>
          <a:lstStyle/>
          <a:p>
            <a:pPr marL="0" indent="0">
              <a:buNone/>
            </a:pPr>
            <a:r>
              <a:rPr lang="en-US" sz="6600" dirty="0"/>
              <a:t>Any questions?</a:t>
            </a:r>
          </a:p>
          <a:p>
            <a:pPr marL="0" indent="0">
              <a:buNone/>
            </a:pPr>
            <a:endParaRPr lang="en-US" sz="6600" dirty="0"/>
          </a:p>
          <a:p>
            <a:pPr marL="0" indent="0">
              <a:buNone/>
            </a:pPr>
            <a:r>
              <a:rPr lang="en-US" sz="4000" dirty="0">
                <a:solidFill>
                  <a:schemeClr val="accent5">
                    <a:lumMod val="75000"/>
                  </a:schemeClr>
                </a:solidFill>
              </a:rPr>
              <a:t>zwang24@uw.edu </a:t>
            </a:r>
          </a:p>
        </p:txBody>
      </p:sp>
      <p:pic>
        <p:nvPicPr>
          <p:cNvPr id="4100" name="Picture 4" descr="FAQs, Frequently asked questions, webinar questions – Business Review  Webinars">
            <a:extLst>
              <a:ext uri="{FF2B5EF4-FFF2-40B4-BE49-F238E27FC236}">
                <a16:creationId xmlns:a16="http://schemas.microsoft.com/office/drawing/2014/main" id="{8215EC55-BBB2-7F43-ADE0-393073D68B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10402" y="0"/>
            <a:ext cx="4113014" cy="6715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39802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870744-BBFB-654D-925B-AFF84AEDD8BB}"/>
              </a:ext>
            </a:extLst>
          </p:cNvPr>
          <p:cNvSpPr>
            <a:spLocks noGrp="1"/>
          </p:cNvSpPr>
          <p:nvPr>
            <p:ph type="title"/>
          </p:nvPr>
        </p:nvSpPr>
        <p:spPr>
          <a:xfrm>
            <a:off x="211138" y="250825"/>
            <a:ext cx="10515600" cy="1325563"/>
          </a:xfrm>
        </p:spPr>
        <p:txBody>
          <a:bodyPr/>
          <a:lstStyle/>
          <a:p>
            <a:r>
              <a:rPr lang="en-US" dirty="0"/>
              <a:t>Case</a:t>
            </a:r>
            <a:r>
              <a:rPr lang="en-US" altLang="zh-CN" dirty="0"/>
              <a:t>-control</a:t>
            </a:r>
            <a:r>
              <a:rPr lang="zh-CN" altLang="en-US" dirty="0"/>
              <a:t> </a:t>
            </a:r>
            <a:r>
              <a:rPr lang="en-US" altLang="zh-CN" dirty="0"/>
              <a:t>study</a:t>
            </a:r>
            <a:endParaRPr lang="en-US" dirty="0"/>
          </a:p>
        </p:txBody>
      </p:sp>
      <p:pic>
        <p:nvPicPr>
          <p:cNvPr id="3074" name="Picture 2" descr="View Image">
            <a:extLst>
              <a:ext uri="{FF2B5EF4-FFF2-40B4-BE49-F238E27FC236}">
                <a16:creationId xmlns:a16="http://schemas.microsoft.com/office/drawing/2014/main" id="{E43C5E86-095F-024E-A808-3BEEF1A85D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1138" y="1690688"/>
            <a:ext cx="7518400" cy="456334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C51A4BFC-04D1-A546-8203-DF94F69E3304}"/>
              </a:ext>
            </a:extLst>
          </p:cNvPr>
          <p:cNvSpPr txBox="1"/>
          <p:nvPr/>
        </p:nvSpPr>
        <p:spPr>
          <a:xfrm>
            <a:off x="628650" y="6254031"/>
            <a:ext cx="7100888" cy="461665"/>
          </a:xfrm>
          <a:prstGeom prst="rect">
            <a:avLst/>
          </a:prstGeom>
          <a:noFill/>
        </p:spPr>
        <p:txBody>
          <a:bodyPr wrap="square" rtlCol="0">
            <a:spAutoFit/>
          </a:bodyPr>
          <a:lstStyle/>
          <a:p>
            <a:r>
              <a:rPr lang="en-US" sz="1200" dirty="0">
                <a:hlinkClick r:id="rId3"/>
              </a:rPr>
              <a:t>https://www.ijstd.org/viewimage.asp?img=IndianJSexTransmDis_2012_33_1_49_93829_u5.jpg</a:t>
            </a:r>
            <a:endParaRPr lang="en-US" sz="1200" dirty="0"/>
          </a:p>
          <a:p>
            <a:endParaRPr lang="en-US" sz="1200" dirty="0"/>
          </a:p>
        </p:txBody>
      </p:sp>
      <p:sp>
        <p:nvSpPr>
          <p:cNvPr id="4" name="TextBox 3">
            <a:extLst>
              <a:ext uri="{FF2B5EF4-FFF2-40B4-BE49-F238E27FC236}">
                <a16:creationId xmlns:a16="http://schemas.microsoft.com/office/drawing/2014/main" id="{D9EB5E2E-BE61-9D4B-963D-A140DAD6DBFB}"/>
              </a:ext>
            </a:extLst>
          </p:cNvPr>
          <p:cNvSpPr txBox="1"/>
          <p:nvPr/>
        </p:nvSpPr>
        <p:spPr>
          <a:xfrm>
            <a:off x="7629525" y="1343025"/>
            <a:ext cx="4562475" cy="3785652"/>
          </a:xfrm>
          <a:prstGeom prst="rect">
            <a:avLst/>
          </a:prstGeom>
          <a:noFill/>
        </p:spPr>
        <p:txBody>
          <a:bodyPr wrap="square" rtlCol="0">
            <a:spAutoFit/>
          </a:bodyPr>
          <a:lstStyle/>
          <a:p>
            <a:r>
              <a:rPr lang="en-US" sz="2400" dirty="0"/>
              <a:t>A case-control study often requires to look back in time. Researchers want to compare the frequency of past exposure between cases who developed the disease and controls who do not. Cases and controls will be identified first and then traced back to their exposure status (Gad, 2014).</a:t>
            </a:r>
          </a:p>
          <a:p>
            <a:endParaRPr lang="en-US" sz="2400" dirty="0"/>
          </a:p>
        </p:txBody>
      </p:sp>
    </p:spTree>
    <p:extLst>
      <p:ext uri="{BB962C8B-B14F-4D97-AF65-F5344CB8AC3E}">
        <p14:creationId xmlns:p14="http://schemas.microsoft.com/office/powerpoint/2010/main" val="15318870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2D7CE-ABA4-2C4A-BC07-F6260B3A0349}"/>
              </a:ext>
            </a:extLst>
          </p:cNvPr>
          <p:cNvSpPr>
            <a:spLocks noGrp="1"/>
          </p:cNvSpPr>
          <p:nvPr>
            <p:ph type="title"/>
          </p:nvPr>
        </p:nvSpPr>
        <p:spPr>
          <a:xfrm>
            <a:off x="1790382" y="269530"/>
            <a:ext cx="8966287" cy="997826"/>
          </a:xfrm>
        </p:spPr>
        <p:txBody>
          <a:bodyPr vert="horz" lIns="91440" tIns="45720" rIns="91440" bIns="45720" rtlCol="0" anchor="t">
            <a:normAutofit/>
          </a:bodyPr>
          <a:lstStyle/>
          <a:p>
            <a:r>
              <a:rPr lang="en-US" sz="6000" kern="1200" dirty="0">
                <a:solidFill>
                  <a:schemeClr val="tx1"/>
                </a:solidFill>
                <a:latin typeface="+mj-lt"/>
                <a:ea typeface="+mj-ea"/>
                <a:cs typeface="+mj-cs"/>
              </a:rPr>
              <a:t>Motivation and rationale</a:t>
            </a:r>
          </a:p>
        </p:txBody>
      </p:sp>
      <p:sp>
        <p:nvSpPr>
          <p:cNvPr id="5" name="TextBox 4">
            <a:extLst>
              <a:ext uri="{FF2B5EF4-FFF2-40B4-BE49-F238E27FC236}">
                <a16:creationId xmlns:a16="http://schemas.microsoft.com/office/drawing/2014/main" id="{AC0C5EBA-58FC-1F48-A164-DC0C5AB69B79}"/>
              </a:ext>
            </a:extLst>
          </p:cNvPr>
          <p:cNvSpPr txBox="1"/>
          <p:nvPr/>
        </p:nvSpPr>
        <p:spPr>
          <a:xfrm>
            <a:off x="1072967" y="1671143"/>
            <a:ext cx="10448473" cy="1200329"/>
          </a:xfrm>
          <a:prstGeom prst="rect">
            <a:avLst/>
          </a:prstGeom>
          <a:noFill/>
        </p:spPr>
        <p:txBody>
          <a:bodyPr wrap="square" rtlCol="0">
            <a:spAutoFit/>
          </a:bodyPr>
          <a:lstStyle/>
          <a:p>
            <a:r>
              <a:rPr lang="en-US" sz="3600" dirty="0">
                <a:solidFill>
                  <a:schemeClr val="accent1">
                    <a:lumMod val="75000"/>
                  </a:schemeClr>
                </a:solidFill>
              </a:rPr>
              <a:t>Assembling covariate information for all individuals in a </a:t>
            </a:r>
            <a:r>
              <a:rPr lang="en-US" sz="3600" b="1" dirty="0">
                <a:solidFill>
                  <a:schemeClr val="accent1">
                    <a:lumMod val="75000"/>
                  </a:schemeClr>
                </a:solidFill>
              </a:rPr>
              <a:t>cohort study </a:t>
            </a:r>
            <a:r>
              <a:rPr lang="en-US" sz="3600" dirty="0">
                <a:solidFill>
                  <a:schemeClr val="accent1">
                    <a:lumMod val="75000"/>
                  </a:schemeClr>
                </a:solidFill>
              </a:rPr>
              <a:t>can be difficult and expensive</a:t>
            </a:r>
          </a:p>
        </p:txBody>
      </p:sp>
      <p:sp>
        <p:nvSpPr>
          <p:cNvPr id="15" name="TextBox 14">
            <a:extLst>
              <a:ext uri="{FF2B5EF4-FFF2-40B4-BE49-F238E27FC236}">
                <a16:creationId xmlns:a16="http://schemas.microsoft.com/office/drawing/2014/main" id="{48C0566F-4C60-4741-8801-E1B62D96921F}"/>
              </a:ext>
            </a:extLst>
          </p:cNvPr>
          <p:cNvSpPr txBox="1"/>
          <p:nvPr/>
        </p:nvSpPr>
        <p:spPr>
          <a:xfrm>
            <a:off x="1072967" y="2871472"/>
            <a:ext cx="10046066" cy="1754326"/>
          </a:xfrm>
          <a:prstGeom prst="rect">
            <a:avLst/>
          </a:prstGeom>
          <a:noFill/>
        </p:spPr>
        <p:txBody>
          <a:bodyPr wrap="square" rtlCol="0">
            <a:spAutoFit/>
          </a:bodyPr>
          <a:lstStyle/>
          <a:p>
            <a:r>
              <a:rPr lang="en-US" sz="3600" dirty="0">
                <a:solidFill>
                  <a:schemeClr val="accent1">
                    <a:lumMod val="75000"/>
                  </a:schemeClr>
                </a:solidFill>
              </a:rPr>
              <a:t>We are unable to estimate rates or risks from a </a:t>
            </a:r>
            <a:r>
              <a:rPr lang="en-US" sz="3600" b="1" dirty="0">
                <a:solidFill>
                  <a:schemeClr val="accent1">
                    <a:lumMod val="75000"/>
                  </a:schemeClr>
                </a:solidFill>
              </a:rPr>
              <a:t>case-control study</a:t>
            </a:r>
            <a:r>
              <a:rPr lang="en-US" sz="3600" dirty="0">
                <a:solidFill>
                  <a:schemeClr val="accent1">
                    <a:lumMod val="75000"/>
                  </a:schemeClr>
                </a:solidFill>
              </a:rPr>
              <a:t>, and only one control group can be used for one outcome</a:t>
            </a:r>
          </a:p>
        </p:txBody>
      </p:sp>
      <p:sp>
        <p:nvSpPr>
          <p:cNvPr id="20" name="TextBox 19">
            <a:extLst>
              <a:ext uri="{FF2B5EF4-FFF2-40B4-BE49-F238E27FC236}">
                <a16:creationId xmlns:a16="http://schemas.microsoft.com/office/drawing/2014/main" id="{05423A1A-F70F-C744-87A8-CD7378EA6FF0}"/>
              </a:ext>
            </a:extLst>
          </p:cNvPr>
          <p:cNvSpPr txBox="1"/>
          <p:nvPr/>
        </p:nvSpPr>
        <p:spPr>
          <a:xfrm>
            <a:off x="4762423" y="5408932"/>
            <a:ext cx="4895927" cy="584775"/>
          </a:xfrm>
          <a:prstGeom prst="rect">
            <a:avLst/>
          </a:prstGeom>
          <a:noFill/>
        </p:spPr>
        <p:txBody>
          <a:bodyPr wrap="square" rtlCol="0">
            <a:spAutoFit/>
          </a:bodyPr>
          <a:lstStyle/>
          <a:p>
            <a:r>
              <a:rPr lang="en-US" sz="3200" dirty="0">
                <a:solidFill>
                  <a:schemeClr val="accent1">
                    <a:lumMod val="75000"/>
                  </a:schemeClr>
                </a:solidFill>
              </a:rPr>
              <a:t>An alternative approach?</a:t>
            </a:r>
          </a:p>
        </p:txBody>
      </p:sp>
      <p:sp>
        <p:nvSpPr>
          <p:cNvPr id="3" name="Oval Callout 2">
            <a:extLst>
              <a:ext uri="{FF2B5EF4-FFF2-40B4-BE49-F238E27FC236}">
                <a16:creationId xmlns:a16="http://schemas.microsoft.com/office/drawing/2014/main" id="{5C5D755D-0CF9-1B4B-9342-DAA569622B6D}"/>
              </a:ext>
            </a:extLst>
          </p:cNvPr>
          <p:cNvSpPr/>
          <p:nvPr/>
        </p:nvSpPr>
        <p:spPr>
          <a:xfrm>
            <a:off x="4457700" y="4832639"/>
            <a:ext cx="5097780" cy="1737360"/>
          </a:xfrm>
          <a:prstGeom prst="wedgeEllipseCallou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820968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2D7CE-ABA4-2C4A-BC07-F6260B3A0349}"/>
              </a:ext>
            </a:extLst>
          </p:cNvPr>
          <p:cNvSpPr>
            <a:spLocks noGrp="1"/>
          </p:cNvSpPr>
          <p:nvPr>
            <p:ph type="title"/>
          </p:nvPr>
        </p:nvSpPr>
        <p:spPr>
          <a:xfrm>
            <a:off x="777240" y="731519"/>
            <a:ext cx="2845191" cy="3237579"/>
          </a:xfrm>
        </p:spPr>
        <p:txBody>
          <a:bodyPr vert="horz" lIns="91440" tIns="45720" rIns="91440" bIns="45720" rtlCol="0" anchor="ctr">
            <a:normAutofit/>
          </a:bodyPr>
          <a:lstStyle/>
          <a:p>
            <a:r>
              <a:rPr lang="en-US" sz="3800" dirty="0">
                <a:solidFill>
                  <a:srgbClr val="FFFFFF"/>
                </a:solidFill>
              </a:rPr>
              <a:t>Introduction</a:t>
            </a:r>
          </a:p>
        </p:txBody>
      </p:sp>
      <p:sp>
        <p:nvSpPr>
          <p:cNvPr id="5" name="Rectangle 4">
            <a:extLst>
              <a:ext uri="{FF2B5EF4-FFF2-40B4-BE49-F238E27FC236}">
                <a16:creationId xmlns:a16="http://schemas.microsoft.com/office/drawing/2014/main" id="{48A8CD12-DDE7-5F4B-A516-7C13D81CB8F0}"/>
              </a:ext>
            </a:extLst>
          </p:cNvPr>
          <p:cNvSpPr/>
          <p:nvPr/>
        </p:nvSpPr>
        <p:spPr>
          <a:xfrm>
            <a:off x="596379" y="2031336"/>
            <a:ext cx="3678441" cy="3356861"/>
          </a:xfrm>
          <a:prstGeom prst="rect">
            <a:avLst/>
          </a:prstGeom>
        </p:spPr>
        <p:txBody>
          <a:bodyPr vert="horz" lIns="91440" tIns="45720" rIns="91440" bIns="45720" rtlCol="0" anchor="ctr">
            <a:normAutofit fontScale="92500" lnSpcReduction="10000"/>
          </a:bodyPr>
          <a:lstStyle/>
          <a:p>
            <a:pPr>
              <a:lnSpc>
                <a:spcPct val="90000"/>
              </a:lnSpc>
              <a:spcAft>
                <a:spcPts val="600"/>
              </a:spcAft>
            </a:pPr>
            <a:r>
              <a:rPr lang="en-US" sz="2800" dirty="0"/>
              <a:t>A case cohort design involves the selection of a (stratified) random sample of the entire cohort, and the assembly of the covariate histories of the selected sub-cohort and for all cases outside of the sub-cohort (Prentice, 1986).</a:t>
            </a:r>
          </a:p>
        </p:txBody>
      </p:sp>
      <p:pic>
        <p:nvPicPr>
          <p:cNvPr id="8" name="Picture 7" descr="A picture containing drawing, strainer&#10;&#10;Description automatically generated">
            <a:extLst>
              <a:ext uri="{FF2B5EF4-FFF2-40B4-BE49-F238E27FC236}">
                <a16:creationId xmlns:a16="http://schemas.microsoft.com/office/drawing/2014/main" id="{56BB8F2B-F9E0-514D-B7C0-347B5068DA9E}"/>
              </a:ext>
            </a:extLst>
          </p:cNvPr>
          <p:cNvPicPr>
            <a:picLocks noChangeAspect="1"/>
          </p:cNvPicPr>
          <p:nvPr/>
        </p:nvPicPr>
        <p:blipFill>
          <a:blip r:embed="rId3"/>
          <a:stretch>
            <a:fillRect/>
          </a:stretch>
        </p:blipFill>
        <p:spPr>
          <a:xfrm>
            <a:off x="5111202" y="2031336"/>
            <a:ext cx="6916738" cy="3766306"/>
          </a:xfrm>
          <a:prstGeom prst="rect">
            <a:avLst/>
          </a:prstGeom>
        </p:spPr>
      </p:pic>
      <p:sp>
        <p:nvSpPr>
          <p:cNvPr id="12" name="TextBox 11">
            <a:extLst>
              <a:ext uri="{FF2B5EF4-FFF2-40B4-BE49-F238E27FC236}">
                <a16:creationId xmlns:a16="http://schemas.microsoft.com/office/drawing/2014/main" id="{AB4AF1DE-2D95-0F41-A92A-0800B953858C}"/>
              </a:ext>
            </a:extLst>
          </p:cNvPr>
          <p:cNvSpPr txBox="1"/>
          <p:nvPr/>
        </p:nvSpPr>
        <p:spPr>
          <a:xfrm>
            <a:off x="5260631" y="5666995"/>
            <a:ext cx="6767309" cy="430887"/>
          </a:xfrm>
          <a:prstGeom prst="rect">
            <a:avLst/>
          </a:prstGeom>
          <a:noFill/>
        </p:spPr>
        <p:txBody>
          <a:bodyPr wrap="square" rtlCol="0">
            <a:spAutoFit/>
          </a:bodyPr>
          <a:lstStyle/>
          <a:p>
            <a:r>
              <a:rPr lang="en-US" sz="1100" dirty="0">
                <a:hlinkClick r:id="rId4"/>
              </a:rPr>
              <a:t>https://www.mcw.edu/-/media/MCW/Departments/Biostatistics/vol22no1kim.pdf?la=en</a:t>
            </a:r>
            <a:endParaRPr lang="en-US" sz="1100" dirty="0"/>
          </a:p>
          <a:p>
            <a:endParaRPr lang="en-US" sz="1100" dirty="0"/>
          </a:p>
        </p:txBody>
      </p:sp>
      <p:sp>
        <p:nvSpPr>
          <p:cNvPr id="3" name="TextBox 2">
            <a:extLst>
              <a:ext uri="{FF2B5EF4-FFF2-40B4-BE49-F238E27FC236}">
                <a16:creationId xmlns:a16="http://schemas.microsoft.com/office/drawing/2014/main" id="{B4624309-333C-E142-9C57-130D5C884568}"/>
              </a:ext>
            </a:extLst>
          </p:cNvPr>
          <p:cNvSpPr txBox="1"/>
          <p:nvPr/>
        </p:nvSpPr>
        <p:spPr>
          <a:xfrm>
            <a:off x="685800" y="320040"/>
            <a:ext cx="10572750" cy="769441"/>
          </a:xfrm>
          <a:prstGeom prst="rect">
            <a:avLst/>
          </a:prstGeom>
          <a:noFill/>
        </p:spPr>
        <p:txBody>
          <a:bodyPr wrap="square" rtlCol="0">
            <a:spAutoFit/>
          </a:bodyPr>
          <a:lstStyle/>
          <a:p>
            <a:r>
              <a:rPr lang="en-US" sz="4400" dirty="0">
                <a:latin typeface="+mj-lt"/>
                <a:ea typeface="+mj-ea"/>
                <a:cs typeface="+mj-cs"/>
              </a:rPr>
              <a:t>Case-cohort study</a:t>
            </a:r>
          </a:p>
        </p:txBody>
      </p:sp>
    </p:spTree>
    <p:extLst>
      <p:ext uri="{BB962C8B-B14F-4D97-AF65-F5344CB8AC3E}">
        <p14:creationId xmlns:p14="http://schemas.microsoft.com/office/powerpoint/2010/main" val="20911567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40F042-CE0C-E64C-B5A4-5CE195312C70}"/>
              </a:ext>
            </a:extLst>
          </p:cNvPr>
          <p:cNvSpPr>
            <a:spLocks noGrp="1"/>
          </p:cNvSpPr>
          <p:nvPr>
            <p:ph type="title"/>
          </p:nvPr>
        </p:nvSpPr>
        <p:spPr>
          <a:xfrm>
            <a:off x="838200" y="217488"/>
            <a:ext cx="10515600" cy="1325563"/>
          </a:xfrm>
        </p:spPr>
        <p:txBody>
          <a:bodyPr/>
          <a:lstStyle/>
          <a:p>
            <a:r>
              <a:rPr lang="en-US" dirty="0"/>
              <a:t>Example I - Case-cohort analysis in the VOICE Trial</a:t>
            </a:r>
          </a:p>
        </p:txBody>
      </p:sp>
      <p:sp>
        <p:nvSpPr>
          <p:cNvPr id="3" name="Content Placeholder 2">
            <a:extLst>
              <a:ext uri="{FF2B5EF4-FFF2-40B4-BE49-F238E27FC236}">
                <a16:creationId xmlns:a16="http://schemas.microsoft.com/office/drawing/2014/main" id="{85E2226C-A2B4-4A43-8163-3F87F0DC4C33}"/>
              </a:ext>
            </a:extLst>
          </p:cNvPr>
          <p:cNvSpPr>
            <a:spLocks noGrp="1"/>
          </p:cNvSpPr>
          <p:nvPr>
            <p:ph idx="1"/>
          </p:nvPr>
        </p:nvSpPr>
        <p:spPr>
          <a:xfrm>
            <a:off x="838200" y="1543051"/>
            <a:ext cx="10515600" cy="3020794"/>
          </a:xfrm>
        </p:spPr>
        <p:txBody>
          <a:bodyPr>
            <a:normAutofit fontScale="92500"/>
          </a:bodyPr>
          <a:lstStyle/>
          <a:p>
            <a:r>
              <a:rPr lang="en-US" dirty="0"/>
              <a:t>The VOICE trial</a:t>
            </a:r>
            <a:r>
              <a:rPr lang="en-US" dirty="0">
                <a:solidFill>
                  <a:srgbClr val="FF0000"/>
                </a:solidFill>
              </a:rPr>
              <a:t> </a:t>
            </a:r>
            <a:r>
              <a:rPr lang="en-US" dirty="0"/>
              <a:t>was</a:t>
            </a:r>
            <a:r>
              <a:rPr lang="en-US" dirty="0">
                <a:solidFill>
                  <a:srgbClr val="FF0000"/>
                </a:solidFill>
              </a:rPr>
              <a:t> </a:t>
            </a:r>
            <a:r>
              <a:rPr lang="en-US" dirty="0"/>
              <a:t>a randomized placebo-controlled trial evaluating efficacy of vaginal and oral interventions for prevention of HIV infection that included </a:t>
            </a:r>
            <a:r>
              <a:rPr lang="en-US" dirty="0">
                <a:solidFill>
                  <a:srgbClr val="FF0000"/>
                </a:solidFill>
              </a:rPr>
              <a:t>5029</a:t>
            </a:r>
            <a:r>
              <a:rPr lang="en-US" dirty="0"/>
              <a:t> patients (</a:t>
            </a:r>
            <a:r>
              <a:rPr lang="en-US" dirty="0" err="1"/>
              <a:t>Marrazzo</a:t>
            </a:r>
            <a:r>
              <a:rPr lang="en-US" dirty="0"/>
              <a:t> et al., 2015).</a:t>
            </a:r>
          </a:p>
          <a:p>
            <a:r>
              <a:rPr lang="en-US" dirty="0"/>
              <a:t>Primary objective: To assess the efficacy of three pre-exposure prophylaxis interventions : oral tenofovir disoproxil fumarate (TDF), oral tenofovir-emtricitabine (TDF-FTC), and 1% tenofovir (TFV vaginal gel)</a:t>
            </a:r>
            <a:endParaRPr lang="en-US" dirty="0">
              <a:solidFill>
                <a:srgbClr val="FF0000"/>
              </a:solidFill>
            </a:endParaRPr>
          </a:p>
          <a:p>
            <a:r>
              <a:rPr lang="en-US" dirty="0"/>
              <a:t>Secondary objective: To assess</a:t>
            </a:r>
            <a:r>
              <a:rPr lang="en-US" dirty="0">
                <a:solidFill>
                  <a:srgbClr val="FF0000"/>
                </a:solidFill>
              </a:rPr>
              <a:t> </a:t>
            </a:r>
            <a:r>
              <a:rPr lang="en-US" dirty="0"/>
              <a:t>the adherence to study products.</a:t>
            </a:r>
          </a:p>
        </p:txBody>
      </p:sp>
      <p:sp>
        <p:nvSpPr>
          <p:cNvPr id="4" name="TextBox 3">
            <a:extLst>
              <a:ext uri="{FF2B5EF4-FFF2-40B4-BE49-F238E27FC236}">
                <a16:creationId xmlns:a16="http://schemas.microsoft.com/office/drawing/2014/main" id="{EA564C0B-FE7E-184A-8267-E0CF884D4ADE}"/>
              </a:ext>
            </a:extLst>
          </p:cNvPr>
          <p:cNvSpPr txBox="1"/>
          <p:nvPr/>
        </p:nvSpPr>
        <p:spPr>
          <a:xfrm>
            <a:off x="2032635" y="4380964"/>
            <a:ext cx="8126730" cy="1631216"/>
          </a:xfrm>
          <a:prstGeom prst="rect">
            <a:avLst/>
          </a:prstGeom>
          <a:noFill/>
        </p:spPr>
        <p:txBody>
          <a:bodyPr wrap="square" rtlCol="0">
            <a:spAutoFit/>
          </a:bodyPr>
          <a:lstStyle/>
          <a:p>
            <a:r>
              <a:rPr lang="en-US" sz="2800" dirty="0"/>
              <a:t> - Pl</a:t>
            </a:r>
            <a:r>
              <a:rPr lang="en-US" sz="2400" dirty="0"/>
              <a:t>asma tenofovir level as a measure of adherence</a:t>
            </a:r>
          </a:p>
          <a:p>
            <a:r>
              <a:rPr lang="en-US" sz="2400" dirty="0"/>
              <a:t> -  For the analysis of plasma tenofovir level, a random sub-cohort of </a:t>
            </a:r>
            <a:r>
              <a:rPr lang="en-US" sz="2400" dirty="0">
                <a:solidFill>
                  <a:srgbClr val="FF0000"/>
                </a:solidFill>
              </a:rPr>
              <a:t>647</a:t>
            </a:r>
            <a:r>
              <a:rPr lang="en-US" sz="2400" dirty="0"/>
              <a:t> was  selected from the active arm and enriched by remaining cases.</a:t>
            </a:r>
          </a:p>
        </p:txBody>
      </p:sp>
    </p:spTree>
    <p:extLst>
      <p:ext uri="{BB962C8B-B14F-4D97-AF65-F5344CB8AC3E}">
        <p14:creationId xmlns:p14="http://schemas.microsoft.com/office/powerpoint/2010/main" val="38748211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B3B3CB-BC39-4644-A3DE-8612EE8869EB}"/>
              </a:ext>
            </a:extLst>
          </p:cNvPr>
          <p:cNvSpPr>
            <a:spLocks noGrp="1"/>
          </p:cNvSpPr>
          <p:nvPr>
            <p:ph type="title"/>
          </p:nvPr>
        </p:nvSpPr>
        <p:spPr/>
        <p:txBody>
          <a:bodyPr/>
          <a:lstStyle/>
          <a:p>
            <a:r>
              <a:rPr lang="en-US" dirty="0"/>
              <a:t>Example II - The case-cohort analysis in the MORGAM project</a:t>
            </a:r>
          </a:p>
        </p:txBody>
      </p:sp>
      <p:sp>
        <p:nvSpPr>
          <p:cNvPr id="3" name="Content Placeholder 2">
            <a:extLst>
              <a:ext uri="{FF2B5EF4-FFF2-40B4-BE49-F238E27FC236}">
                <a16:creationId xmlns:a16="http://schemas.microsoft.com/office/drawing/2014/main" id="{4E4E8001-3C65-1A48-AEE7-2F35CFB6656B}"/>
              </a:ext>
            </a:extLst>
          </p:cNvPr>
          <p:cNvSpPr>
            <a:spLocks noGrp="1"/>
          </p:cNvSpPr>
          <p:nvPr>
            <p:ph idx="1"/>
          </p:nvPr>
        </p:nvSpPr>
        <p:spPr/>
        <p:txBody>
          <a:bodyPr>
            <a:normAutofit lnSpcReduction="10000"/>
          </a:bodyPr>
          <a:lstStyle/>
          <a:p>
            <a:r>
              <a:rPr lang="en-US" dirty="0"/>
              <a:t>The MORGAM (MONICA, Risk, Genetics, Archiving, and Monograph) Project follows a cohort prospectively for all cause mortality and non-fatal coronary heart disease (CHD) and stroke events ((</a:t>
            </a:r>
            <a:r>
              <a:rPr lang="en-US" dirty="0" err="1"/>
              <a:t>Kulathinal</a:t>
            </a:r>
            <a:r>
              <a:rPr lang="en-US" dirty="0"/>
              <a:t> et al., 2007).</a:t>
            </a:r>
          </a:p>
          <a:p>
            <a:endParaRPr lang="en-US" dirty="0"/>
          </a:p>
          <a:p>
            <a:r>
              <a:rPr lang="en-US" dirty="0"/>
              <a:t>Aim</a:t>
            </a:r>
            <a:r>
              <a:rPr lang="zh-CN" altLang="en-US" dirty="0"/>
              <a:t> </a:t>
            </a:r>
            <a:r>
              <a:rPr lang="en-US" altLang="zh-CN" dirty="0"/>
              <a:t>to discover the relationships between cardiovascular disease outcomes and their risk factors, both classical and genetical.</a:t>
            </a:r>
          </a:p>
          <a:p>
            <a:endParaRPr lang="en-US" altLang="zh-CN" dirty="0"/>
          </a:p>
          <a:p>
            <a:r>
              <a:rPr lang="en-US" altLang="zh-CN" dirty="0"/>
              <a:t>Since genotyping is expensive and time consuming, they choose to do case-cohort design.</a:t>
            </a:r>
            <a:endParaRPr lang="en-US" dirty="0"/>
          </a:p>
        </p:txBody>
      </p:sp>
    </p:spTree>
    <p:extLst>
      <p:ext uri="{BB962C8B-B14F-4D97-AF65-F5344CB8AC3E}">
        <p14:creationId xmlns:p14="http://schemas.microsoft.com/office/powerpoint/2010/main" val="23085666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9EA73C-4576-EB48-A580-05402C87F5FB}"/>
              </a:ext>
            </a:extLst>
          </p:cNvPr>
          <p:cNvSpPr>
            <a:spLocks noGrp="1"/>
          </p:cNvSpPr>
          <p:nvPr>
            <p:ph type="title"/>
          </p:nvPr>
        </p:nvSpPr>
        <p:spPr/>
        <p:txBody>
          <a:bodyPr/>
          <a:lstStyle/>
          <a:p>
            <a:r>
              <a:rPr lang="en-US" dirty="0"/>
              <a:t>Analysis of time-to-event data</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D67ECFE-B8A3-8D46-AD56-3C189812A26C}"/>
                  </a:ext>
                </a:extLst>
              </p:cNvPr>
              <p:cNvSpPr>
                <a:spLocks noGrp="1"/>
              </p:cNvSpPr>
              <p:nvPr>
                <p:ph idx="1"/>
              </p:nvPr>
            </p:nvSpPr>
            <p:spPr>
              <a:xfrm>
                <a:off x="844973" y="1825625"/>
                <a:ext cx="10515600" cy="4351338"/>
              </a:xfrm>
            </p:spPr>
            <p:txBody>
              <a:bodyPr>
                <a:normAutofit/>
              </a:bodyPr>
              <a:lstStyle/>
              <a:p>
                <a:pPr marL="0" indent="0">
                  <a:buNone/>
                </a:pPr>
                <a:r>
                  <a:rPr lang="en-US" sz="3600" dirty="0"/>
                  <a:t>Cox proportional hazard model:</a:t>
                </a:r>
                <a:endParaRPr lang="en-US" sz="2000" dirty="0"/>
              </a:p>
              <a:p>
                <a:pPr marL="0" indent="0">
                  <a:buNone/>
                </a:pPr>
                <a:r>
                  <a:rPr lang="en-US" dirty="0"/>
                  <a:t>The model gives an expression for the hazard at time t for an individual </a:t>
                </a:r>
                <a:r>
                  <a:rPr lang="en-US" dirty="0" err="1"/>
                  <a:t>i</a:t>
                </a:r>
                <a:r>
                  <a:rPr lang="en-US" dirty="0"/>
                  <a:t>.</a:t>
                </a:r>
              </a:p>
              <a:p>
                <a:pPr marL="0" indent="0">
                  <a:buNone/>
                </a:pPr>
                <a14:m>
                  <m:oMathPara xmlns:m="http://schemas.openxmlformats.org/officeDocument/2006/math">
                    <m:oMathParaPr>
                      <m:jc m:val="centerGroup"/>
                    </m:oMathParaPr>
                    <m:oMath xmlns:m="http://schemas.openxmlformats.org/officeDocument/2006/math">
                      <m:r>
                        <a:rPr lang="en-US" sz="3200" i="1">
                          <a:latin typeface="Cambria Math" panose="02040503050406030204" pitchFamily="18" charset="0"/>
                        </a:rPr>
                        <m:t>h</m:t>
                      </m:r>
                      <m:r>
                        <a:rPr lang="en-US" sz="3200" b="0" i="1" baseline="-25000" smtClean="0">
                          <a:solidFill>
                            <a:schemeClr val="tx1"/>
                          </a:solidFill>
                          <a:latin typeface="Cambria Math" panose="02040503050406030204" pitchFamily="18" charset="0"/>
                        </a:rPr>
                        <m:t>𝑖</m:t>
                      </m:r>
                      <m:d>
                        <m:dPr>
                          <m:ctrlPr>
                            <a:rPr lang="en-US" sz="3200" i="1">
                              <a:latin typeface="Cambria Math" panose="02040503050406030204" pitchFamily="18" charset="0"/>
                            </a:rPr>
                          </m:ctrlPr>
                        </m:dPr>
                        <m:e>
                          <m:r>
                            <a:rPr lang="en-US" sz="3200" i="1">
                              <a:latin typeface="Cambria Math" panose="02040503050406030204" pitchFamily="18" charset="0"/>
                            </a:rPr>
                            <m:t>𝑡</m:t>
                          </m:r>
                        </m:e>
                      </m:d>
                      <m:r>
                        <a:rPr lang="en-US" sz="3200" i="1">
                          <a:latin typeface="Cambria Math" panose="02040503050406030204" pitchFamily="18" charset="0"/>
                        </a:rPr>
                        <m:t>=</m:t>
                      </m:r>
                      <m:sSub>
                        <m:sSubPr>
                          <m:ctrlPr>
                            <a:rPr lang="en-US" sz="3200" i="1" smtClean="0">
                              <a:solidFill>
                                <a:schemeClr val="accent5">
                                  <a:lumMod val="75000"/>
                                </a:schemeClr>
                              </a:solidFill>
                              <a:latin typeface="Cambria Math" panose="02040503050406030204" pitchFamily="18" charset="0"/>
                            </a:rPr>
                          </m:ctrlPr>
                        </m:sSubPr>
                        <m:e>
                          <m:r>
                            <a:rPr lang="en-US" sz="3200" i="1">
                              <a:solidFill>
                                <a:schemeClr val="accent5">
                                  <a:lumMod val="75000"/>
                                </a:schemeClr>
                              </a:solidFill>
                              <a:latin typeface="Cambria Math" panose="02040503050406030204" pitchFamily="18" charset="0"/>
                            </a:rPr>
                            <m:t>h</m:t>
                          </m:r>
                        </m:e>
                        <m:sub>
                          <m:r>
                            <a:rPr lang="en-US" sz="3200" i="1">
                              <a:solidFill>
                                <a:schemeClr val="accent5">
                                  <a:lumMod val="75000"/>
                                </a:schemeClr>
                              </a:solidFill>
                              <a:latin typeface="Cambria Math" panose="02040503050406030204" pitchFamily="18" charset="0"/>
                            </a:rPr>
                            <m:t>0</m:t>
                          </m:r>
                        </m:sub>
                      </m:sSub>
                      <m:sSup>
                        <m:sSupPr>
                          <m:ctrlPr>
                            <a:rPr lang="en-US" sz="3200" i="1" smtClean="0">
                              <a:solidFill>
                                <a:srgbClr val="C00000"/>
                              </a:solidFill>
                              <a:latin typeface="Cambria Math" panose="02040503050406030204" pitchFamily="18" charset="0"/>
                            </a:rPr>
                          </m:ctrlPr>
                        </m:sSupPr>
                        <m:e>
                          <m:r>
                            <a:rPr lang="en-US" sz="3200" i="1">
                              <a:solidFill>
                                <a:srgbClr val="C00000"/>
                              </a:solidFill>
                              <a:latin typeface="Cambria Math" panose="02040503050406030204" pitchFamily="18" charset="0"/>
                            </a:rPr>
                            <m:t>𝑒</m:t>
                          </m:r>
                        </m:e>
                        <m:sup>
                          <m:nary>
                            <m:naryPr>
                              <m:chr m:val="∑"/>
                              <m:ctrlPr>
                                <a:rPr lang="en-US" sz="3200" i="1">
                                  <a:solidFill>
                                    <a:srgbClr val="C00000"/>
                                  </a:solidFill>
                                  <a:latin typeface="Cambria Math" panose="02040503050406030204" pitchFamily="18" charset="0"/>
                                </a:rPr>
                              </m:ctrlPr>
                            </m:naryPr>
                            <m:sub>
                              <m:r>
                                <a:rPr lang="en-US" sz="3200" i="1">
                                  <a:solidFill>
                                    <a:srgbClr val="C00000"/>
                                  </a:solidFill>
                                  <a:latin typeface="Cambria Math" panose="02040503050406030204" pitchFamily="18" charset="0"/>
                                </a:rPr>
                                <m:t>𝑖</m:t>
                              </m:r>
                              <m:r>
                                <a:rPr lang="en-US" sz="3200" i="1">
                                  <a:solidFill>
                                    <a:srgbClr val="C00000"/>
                                  </a:solidFill>
                                  <a:latin typeface="Cambria Math" panose="02040503050406030204" pitchFamily="18" charset="0"/>
                                </a:rPr>
                                <m:t>=1</m:t>
                              </m:r>
                            </m:sub>
                            <m:sup>
                              <m:r>
                                <a:rPr lang="en-US" sz="3200" i="1">
                                  <a:solidFill>
                                    <a:srgbClr val="C00000"/>
                                  </a:solidFill>
                                  <a:latin typeface="Cambria Math" panose="02040503050406030204" pitchFamily="18" charset="0"/>
                                </a:rPr>
                                <m:t>𝑁</m:t>
                              </m:r>
                            </m:sup>
                            <m:e>
                              <m:sSub>
                                <m:sSubPr>
                                  <m:ctrlPr>
                                    <a:rPr lang="en-US" sz="3200" i="1">
                                      <a:solidFill>
                                        <a:srgbClr val="C00000"/>
                                      </a:solidFill>
                                      <a:latin typeface="Cambria Math" panose="02040503050406030204" pitchFamily="18" charset="0"/>
                                    </a:rPr>
                                  </m:ctrlPr>
                                </m:sSubPr>
                                <m:e>
                                  <m:r>
                                    <m:rPr>
                                      <m:sty m:val="p"/>
                                    </m:rPr>
                                    <a:rPr lang="en-US" sz="3200">
                                      <a:solidFill>
                                        <a:srgbClr val="C00000"/>
                                      </a:solidFill>
                                      <a:latin typeface="Cambria Math" panose="02040503050406030204" pitchFamily="18" charset="0"/>
                                    </a:rPr>
                                    <m:t>β</m:t>
                                  </m:r>
                                </m:e>
                                <m:sub>
                                  <m:r>
                                    <a:rPr lang="en-US" sz="3200" i="1">
                                      <a:solidFill>
                                        <a:srgbClr val="C00000"/>
                                      </a:solidFill>
                                      <a:latin typeface="Cambria Math" panose="02040503050406030204" pitchFamily="18" charset="0"/>
                                    </a:rPr>
                                    <m:t>𝑖</m:t>
                                  </m:r>
                                </m:sub>
                              </m:sSub>
                            </m:e>
                          </m:nary>
                          <m:sSub>
                            <m:sSubPr>
                              <m:ctrlPr>
                                <a:rPr lang="en-US" sz="3200" i="1">
                                  <a:solidFill>
                                    <a:srgbClr val="C00000"/>
                                  </a:solidFill>
                                  <a:latin typeface="Cambria Math" panose="02040503050406030204" pitchFamily="18" charset="0"/>
                                </a:rPr>
                              </m:ctrlPr>
                            </m:sSubPr>
                            <m:e>
                              <m:r>
                                <a:rPr lang="en-US" sz="3200" i="1">
                                  <a:solidFill>
                                    <a:srgbClr val="C00000"/>
                                  </a:solidFill>
                                  <a:latin typeface="Cambria Math" panose="02040503050406030204" pitchFamily="18" charset="0"/>
                                </a:rPr>
                                <m:t>𝑋</m:t>
                              </m:r>
                            </m:e>
                            <m:sub>
                              <m:r>
                                <a:rPr lang="en-US" sz="3200" i="1">
                                  <a:solidFill>
                                    <a:srgbClr val="C00000"/>
                                  </a:solidFill>
                                  <a:latin typeface="Cambria Math" panose="02040503050406030204" pitchFamily="18" charset="0"/>
                                </a:rPr>
                                <m:t>𝑖</m:t>
                              </m:r>
                            </m:sub>
                          </m:sSub>
                        </m:sup>
                      </m:sSup>
                    </m:oMath>
                  </m:oMathPara>
                </a14:m>
                <a:endParaRPr lang="en-US" dirty="0"/>
              </a:p>
              <a:p>
                <a:pPr marL="0" indent="0">
                  <a:buNone/>
                </a:pPr>
                <a:r>
                  <a:rPr lang="en-US" dirty="0"/>
                  <a:t>The Cox model has two quantities, the baseline hazard h0 and the exponential expression e to the linear sum of </a:t>
                </a:r>
                <a14:m>
                  <m:oMath xmlns:m="http://schemas.openxmlformats.org/officeDocument/2006/math">
                    <m:sSub>
                      <m:sSubPr>
                        <m:ctrlPr>
                          <a:rPr lang="en-US" i="1">
                            <a:latin typeface="Cambria Math" panose="02040503050406030204" pitchFamily="18" charset="0"/>
                          </a:rPr>
                        </m:ctrlPr>
                      </m:sSubPr>
                      <m:e>
                        <m:sSub>
                          <m:sSubPr>
                            <m:ctrlPr>
                              <a:rPr lang="en-US" i="1">
                                <a:latin typeface="Cambria Math" panose="02040503050406030204" pitchFamily="18" charset="0"/>
                              </a:rPr>
                            </m:ctrlPr>
                          </m:sSubPr>
                          <m:e>
                            <m:r>
                              <m:rPr>
                                <m:sty m:val="p"/>
                              </m:rPr>
                              <a:rPr lang="en-US">
                                <a:latin typeface="Cambria Math" panose="02040503050406030204" pitchFamily="18" charset="0"/>
                              </a:rPr>
                              <m:t>β</m:t>
                            </m:r>
                          </m:e>
                          <m:sub>
                            <m:r>
                              <a:rPr lang="en-US" i="1">
                                <a:latin typeface="Cambria Math" panose="02040503050406030204" pitchFamily="18" charset="0"/>
                              </a:rPr>
                              <m:t>𝑖</m:t>
                            </m:r>
                          </m:sub>
                        </m:sSub>
                        <m:r>
                          <a:rPr lang="en-US" i="1">
                            <a:latin typeface="Cambria Math" panose="02040503050406030204" pitchFamily="18" charset="0"/>
                          </a:rPr>
                          <m:t>𝑋</m:t>
                        </m:r>
                      </m:e>
                      <m:sub>
                        <m:r>
                          <a:rPr lang="en-US" i="1">
                            <a:latin typeface="Cambria Math" panose="02040503050406030204" pitchFamily="18" charset="0"/>
                          </a:rPr>
                          <m:t>𝑖</m:t>
                        </m:r>
                      </m:sub>
                    </m:sSub>
                  </m:oMath>
                </a14:m>
                <a:r>
                  <a:rPr lang="en-US" dirty="0"/>
                  <a:t>, over the N explanatory X variables (Johnson &amp; Shih, 2007).</a:t>
                </a:r>
              </a:p>
              <a:p>
                <a:pPr marL="0" indent="0">
                  <a:buNone/>
                </a:pPr>
                <a:r>
                  <a:rPr lang="en-US" dirty="0"/>
                  <a:t>Since the baseline hazard is unspecified, the Cox model is a semiparametric model.</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2D67ECFE-B8A3-8D46-AD56-3C189812A26C}"/>
                  </a:ext>
                </a:extLst>
              </p:cNvPr>
              <p:cNvSpPr>
                <a:spLocks noGrp="1" noRot="1" noChangeAspect="1" noMove="1" noResize="1" noEditPoints="1" noAdjustHandles="1" noChangeArrowheads="1" noChangeShapeType="1" noTextEdit="1"/>
              </p:cNvSpPr>
              <p:nvPr>
                <p:ph idx="1"/>
              </p:nvPr>
            </p:nvSpPr>
            <p:spPr>
              <a:xfrm>
                <a:off x="844973" y="1825625"/>
                <a:ext cx="10515600" cy="4351338"/>
              </a:xfrm>
              <a:blipFill>
                <a:blip r:embed="rId3"/>
                <a:stretch>
                  <a:fillRect l="-1809" t="-3488" r="-965"/>
                </a:stretch>
              </a:blipFill>
            </p:spPr>
            <p:txBody>
              <a:bodyPr/>
              <a:lstStyle/>
              <a:p>
                <a:r>
                  <a:rPr lang="en-US">
                    <a:noFill/>
                  </a:rPr>
                  <a:t> </a:t>
                </a:r>
              </a:p>
            </p:txBody>
          </p:sp>
        </mc:Fallback>
      </mc:AlternateContent>
    </p:spTree>
    <p:extLst>
      <p:ext uri="{BB962C8B-B14F-4D97-AF65-F5344CB8AC3E}">
        <p14:creationId xmlns:p14="http://schemas.microsoft.com/office/powerpoint/2010/main" val="41169638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9EA73C-4576-EB48-A580-05402C87F5FB}"/>
              </a:ext>
            </a:extLst>
          </p:cNvPr>
          <p:cNvSpPr>
            <a:spLocks noGrp="1"/>
          </p:cNvSpPr>
          <p:nvPr>
            <p:ph type="title"/>
          </p:nvPr>
        </p:nvSpPr>
        <p:spPr/>
        <p:txBody>
          <a:bodyPr/>
          <a:lstStyle/>
          <a:p>
            <a:r>
              <a:rPr lang="en-US" dirty="0"/>
              <a:t>Analysis of time-to-event data</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D67ECFE-B8A3-8D46-AD56-3C189812A26C}"/>
                  </a:ext>
                </a:extLst>
              </p:cNvPr>
              <p:cNvSpPr>
                <a:spLocks noGrp="1"/>
              </p:cNvSpPr>
              <p:nvPr>
                <p:ph idx="1"/>
              </p:nvPr>
            </p:nvSpPr>
            <p:spPr>
              <a:xfrm>
                <a:off x="657013" y="1740747"/>
                <a:ext cx="10703560" cy="4436216"/>
              </a:xfrm>
            </p:spPr>
            <p:txBody>
              <a:bodyPr>
                <a:normAutofit/>
              </a:bodyPr>
              <a:lstStyle/>
              <a:p>
                <a:pPr marL="0" indent="0">
                  <a:buNone/>
                </a:pPr>
                <a:r>
                  <a:rPr lang="en-US" sz="2400" dirty="0"/>
                  <a:t>Assuming non-informative censoring, let </a:t>
                </a:r>
                <a14:m>
                  <m:oMath xmlns:m="http://schemas.openxmlformats.org/officeDocument/2006/math">
                    <m:sSub>
                      <m:sSubPr>
                        <m:ctrlPr>
                          <a:rPr lang="en-US" sz="2400" i="1" smtClean="0">
                            <a:latin typeface="Cambria Math" panose="02040503050406030204" pitchFamily="18" charset="0"/>
                          </a:rPr>
                        </m:ctrlPr>
                      </m:sSubPr>
                      <m:e>
                        <m:r>
                          <a:rPr lang="en-US" sz="2400" i="1">
                            <a:latin typeface="Cambria Math" panose="02040503050406030204" pitchFamily="18" charset="0"/>
                          </a:rPr>
                          <m:t>𝑡</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𝑡</m:t>
                        </m:r>
                      </m:e>
                      <m:sub>
                        <m:r>
                          <a:rPr lang="en-US" sz="2400" b="0" i="1" smtClean="0">
                            <a:latin typeface="Cambria Math" panose="02040503050406030204" pitchFamily="18" charset="0"/>
                          </a:rPr>
                          <m:t>2</m:t>
                        </m:r>
                      </m:sub>
                    </m:sSub>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𝑡</m:t>
                        </m:r>
                      </m:e>
                      <m:sub>
                        <m:r>
                          <a:rPr lang="en-US" sz="2400" b="0" i="1" smtClean="0">
                            <a:latin typeface="Cambria Math" panose="02040503050406030204" pitchFamily="18" charset="0"/>
                          </a:rPr>
                          <m:t>𝐷</m:t>
                        </m:r>
                      </m:sub>
                    </m:sSub>
                  </m:oMath>
                </a14:m>
                <a:r>
                  <a:rPr lang="en-US" sz="2400" dirty="0"/>
                  <a:t> denote the ordered event times </a:t>
                </a:r>
              </a:p>
              <a:p>
                <a:pPr marL="0" indent="0">
                  <a:buNone/>
                </a:pPr>
                <a:endParaRPr lang="en-US" sz="3200" dirty="0"/>
              </a:p>
            </p:txBody>
          </p:sp>
        </mc:Choice>
        <mc:Fallback xmlns="">
          <p:sp>
            <p:nvSpPr>
              <p:cNvPr id="3" name="Content Placeholder 2">
                <a:extLst>
                  <a:ext uri="{FF2B5EF4-FFF2-40B4-BE49-F238E27FC236}">
                    <a16:creationId xmlns:a16="http://schemas.microsoft.com/office/drawing/2014/main" id="{2D67ECFE-B8A3-8D46-AD56-3C189812A26C}"/>
                  </a:ext>
                </a:extLst>
              </p:cNvPr>
              <p:cNvSpPr>
                <a:spLocks noGrp="1" noRot="1" noChangeAspect="1" noMove="1" noResize="1" noEditPoints="1" noAdjustHandles="1" noChangeArrowheads="1" noChangeShapeType="1" noTextEdit="1"/>
              </p:cNvSpPr>
              <p:nvPr>
                <p:ph idx="1"/>
              </p:nvPr>
            </p:nvSpPr>
            <p:spPr>
              <a:xfrm>
                <a:off x="657013" y="1740747"/>
                <a:ext cx="10703560" cy="4436216"/>
              </a:xfrm>
              <a:blipFill>
                <a:blip r:embed="rId3"/>
                <a:stretch>
                  <a:fillRect l="-911" t="-1926" r="-131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53A6DD98-0629-4D7C-BC15-52D3CA525BBA}"/>
                  </a:ext>
                </a:extLst>
              </p:cNvPr>
              <p:cNvSpPr txBox="1"/>
              <p:nvPr/>
            </p:nvSpPr>
            <p:spPr>
              <a:xfrm>
                <a:off x="1242907" y="2485812"/>
                <a:ext cx="6119706"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𝑃</m:t>
                      </m:r>
                      <m:d>
                        <m:dPr>
                          <m:begChr m:val="["/>
                          <m:endChr m:val="|"/>
                          <m:ctrlPr>
                            <a:rPr lang="en-US" sz="2400" b="0" i="1" smtClean="0">
                              <a:latin typeface="Cambria Math" panose="02040503050406030204" pitchFamily="18" charset="0"/>
                            </a:rPr>
                          </m:ctrlPr>
                        </m:dPr>
                        <m:e>
                          <m:r>
                            <a:rPr lang="en-US" sz="2400" b="0" i="1" smtClean="0">
                              <a:latin typeface="Cambria Math" panose="02040503050406030204" pitchFamily="18" charset="0"/>
                            </a:rPr>
                            <m:t>𝑖𝑛𝑑𝑖𝑣𝑖𝑑𝑢𝑎𝑙</m:t>
                          </m:r>
                          <m:r>
                            <a:rPr lang="en-US" sz="2400" b="0" i="1" smtClean="0">
                              <a:latin typeface="Cambria Math" panose="02040503050406030204" pitchFamily="18" charset="0"/>
                            </a:rPr>
                            <m:t> </m:t>
                          </m:r>
                          <m:r>
                            <a:rPr lang="en-US" sz="2400" b="0" i="1" smtClean="0">
                              <a:latin typeface="Cambria Math" panose="02040503050406030204" pitchFamily="18" charset="0"/>
                            </a:rPr>
                            <m:t>𝑑𝑖𝑒𝑠</m:t>
                          </m:r>
                          <m:r>
                            <a:rPr lang="en-US" sz="2400" b="0" i="1" smtClean="0">
                              <a:latin typeface="Cambria Math" panose="02040503050406030204" pitchFamily="18" charset="0"/>
                            </a:rPr>
                            <m:t> </m:t>
                          </m:r>
                          <m:r>
                            <a:rPr lang="en-US" sz="2400" b="0" i="1" smtClean="0">
                              <a:latin typeface="Cambria Math" panose="02040503050406030204" pitchFamily="18" charset="0"/>
                            </a:rPr>
                            <m:t>𝑎𝑡</m:t>
                          </m:r>
                          <m:r>
                            <a:rPr lang="en-US" sz="2400" b="0" i="1" smtClean="0">
                              <a:latin typeface="Cambria Math" panose="02040503050406030204" pitchFamily="18" charset="0"/>
                            </a:rPr>
                            <m:t> </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𝑡</m:t>
                              </m:r>
                            </m:e>
                            <m:sub>
                              <m:r>
                                <a:rPr lang="en-US" sz="2400" b="0" i="1" smtClean="0">
                                  <a:latin typeface="Cambria Math" panose="02040503050406030204" pitchFamily="18" charset="0"/>
                                </a:rPr>
                                <m:t>𝑖</m:t>
                              </m:r>
                            </m:sub>
                          </m:sSub>
                        </m:e>
                      </m:d>
                      <m:r>
                        <a:rPr lang="en-US" sz="2400" b="0" i="1" smtClean="0">
                          <a:latin typeface="Cambria Math" panose="02040503050406030204" pitchFamily="18" charset="0"/>
                        </a:rPr>
                        <m:t>𝑜𝑛𝑒</m:t>
                      </m:r>
                      <m:r>
                        <a:rPr lang="en-US" sz="2400" b="0" i="1" smtClean="0">
                          <a:latin typeface="Cambria Math" panose="02040503050406030204" pitchFamily="18" charset="0"/>
                        </a:rPr>
                        <m:t> </m:t>
                      </m:r>
                      <m:r>
                        <a:rPr lang="en-US" sz="2400" b="0" i="1" smtClean="0">
                          <a:latin typeface="Cambria Math" panose="02040503050406030204" pitchFamily="18" charset="0"/>
                        </a:rPr>
                        <m:t>𝑑𝑒𝑎𝑡h</m:t>
                      </m:r>
                      <m:r>
                        <a:rPr lang="en-US" sz="2400" b="0" i="1" smtClean="0">
                          <a:latin typeface="Cambria Math" panose="02040503050406030204" pitchFamily="18" charset="0"/>
                        </a:rPr>
                        <m:t> </m:t>
                      </m:r>
                      <m:r>
                        <a:rPr lang="en-US" sz="2400" b="0" i="1" smtClean="0">
                          <a:latin typeface="Cambria Math" panose="02040503050406030204" pitchFamily="18" charset="0"/>
                        </a:rPr>
                        <m:t>𝑎𝑡</m:t>
                      </m:r>
                      <m:r>
                        <a:rPr lang="en-US" sz="2400" b="0" i="1" smtClean="0">
                          <a:latin typeface="Cambria Math" panose="02040503050406030204" pitchFamily="18" charset="0"/>
                        </a:rPr>
                        <m:t> </m:t>
                      </m:r>
                      <m:sSub>
                        <m:sSubPr>
                          <m:ctrlPr>
                            <a:rPr lang="en-US" sz="2400" i="1">
                              <a:latin typeface="Cambria Math" panose="02040503050406030204" pitchFamily="18" charset="0"/>
                            </a:rPr>
                          </m:ctrlPr>
                        </m:sSubPr>
                        <m:e>
                          <m:r>
                            <a:rPr lang="en-US" sz="2400" i="1">
                              <a:latin typeface="Cambria Math" panose="02040503050406030204" pitchFamily="18" charset="0"/>
                            </a:rPr>
                            <m:t>𝑡</m:t>
                          </m:r>
                        </m:e>
                        <m:sub>
                          <m:r>
                            <a:rPr lang="en-US" sz="2400" i="1">
                              <a:latin typeface="Cambria Math" panose="02040503050406030204" pitchFamily="18" charset="0"/>
                            </a:rPr>
                            <m:t>𝑖</m:t>
                          </m:r>
                        </m:sub>
                      </m:sSub>
                      <m:r>
                        <a:rPr lang="en-US" sz="2400" b="0" i="1" smtClean="0">
                          <a:latin typeface="Cambria Math" panose="02040503050406030204" pitchFamily="18" charset="0"/>
                        </a:rPr>
                        <m:t>]</m:t>
                      </m:r>
                    </m:oMath>
                  </m:oMathPara>
                </a14:m>
                <a:endParaRPr lang="en-US" sz="2400" dirty="0"/>
              </a:p>
            </p:txBody>
          </p:sp>
        </mc:Choice>
        <mc:Fallback xmlns="">
          <p:sp>
            <p:nvSpPr>
              <p:cNvPr id="4" name="TextBox 3">
                <a:extLst>
                  <a:ext uri="{FF2B5EF4-FFF2-40B4-BE49-F238E27FC236}">
                    <a16:creationId xmlns:a16="http://schemas.microsoft.com/office/drawing/2014/main" id="{53A6DD98-0629-4D7C-BC15-52D3CA525BBA}"/>
                  </a:ext>
                </a:extLst>
              </p:cNvPr>
              <p:cNvSpPr txBox="1">
                <a:spLocks noRot="1" noChangeAspect="1" noMove="1" noResize="1" noEditPoints="1" noAdjustHandles="1" noChangeArrowheads="1" noChangeShapeType="1" noTextEdit="1"/>
              </p:cNvSpPr>
              <p:nvPr/>
            </p:nvSpPr>
            <p:spPr>
              <a:xfrm>
                <a:off x="1242907" y="2485812"/>
                <a:ext cx="6119706" cy="369332"/>
              </a:xfrm>
              <a:prstGeom prst="rect">
                <a:avLst/>
              </a:prstGeom>
              <a:blipFill>
                <a:blip r:embed="rId4"/>
                <a:stretch>
                  <a:fillRect b="-3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A96183FE-3D0E-4C40-B7D7-34D77CE2E854}"/>
                  </a:ext>
                </a:extLst>
              </p:cNvPr>
              <p:cNvSpPr txBox="1"/>
              <p:nvPr/>
            </p:nvSpPr>
            <p:spPr>
              <a:xfrm>
                <a:off x="4416215" y="3791214"/>
                <a:ext cx="2302932" cy="650371"/>
              </a:xfrm>
              <a:prstGeom prst="rect">
                <a:avLst/>
              </a:prstGeom>
              <a:noFill/>
            </p:spPr>
            <p:txBody>
              <a:bodyPr wrap="square" lIns="0" tIns="0" rIns="0" bIns="0" rtlCol="0">
                <a:spAutoFit/>
              </a:bodyPr>
              <a:lstStyle/>
              <a:p>
                <a14:m>
                  <m:oMath xmlns:m="http://schemas.openxmlformats.org/officeDocument/2006/math">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sSub>
                          <m:sSubPr>
                            <m:ctrlPr>
                              <a:rPr lang="en-US" sz="2400" i="1">
                                <a:latin typeface="Cambria Math" panose="02040503050406030204" pitchFamily="18" charset="0"/>
                              </a:rPr>
                            </m:ctrlPr>
                          </m:sSubPr>
                          <m:e>
                            <m:r>
                              <a:rPr lang="en-US" sz="2400" b="0" i="1" smtClean="0">
                                <a:latin typeface="Cambria Math" panose="02040503050406030204" pitchFamily="18" charset="0"/>
                              </a:rPr>
                              <m:t>h</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b="0" i="1" smtClean="0">
                                <a:latin typeface="Cambria Math" panose="02040503050406030204" pitchFamily="18" charset="0"/>
                              </a:rPr>
                              <m:t>𝑡</m:t>
                            </m:r>
                          </m:e>
                          <m:sub>
                            <m:r>
                              <a:rPr lang="en-US" sz="2400" i="1">
                                <a:latin typeface="Cambria Math" panose="02040503050406030204" pitchFamily="18" charset="0"/>
                              </a:rPr>
                              <m:t>𝑖</m:t>
                            </m:r>
                          </m:sub>
                        </m:sSub>
                        <m:r>
                          <a:rPr lang="en-US" sz="2400" b="0" i="1" smtClean="0">
                            <a:latin typeface="Cambria Math" panose="02040503050406030204" pitchFamily="18" charset="0"/>
                          </a:rPr>
                          <m:t>) </m:t>
                        </m:r>
                      </m:num>
                      <m:den>
                        <m:sSub>
                          <m:sSubPr>
                            <m:ctrlPr>
                              <a:rPr lang="en-US" sz="2400" i="1" smtClean="0">
                                <a:latin typeface="Cambria Math" panose="02040503050406030204" pitchFamily="18" charset="0"/>
                              </a:rPr>
                            </m:ctrlPr>
                          </m:sSubPr>
                          <m:e>
                            <m:nary>
                              <m:naryPr>
                                <m:chr m:val="∑"/>
                                <m:limLoc m:val="subSup"/>
                                <m:supHide m:val="on"/>
                                <m:ctrlPr>
                                  <a:rPr lang="en-US" sz="2400" i="1" smtClean="0">
                                    <a:latin typeface="Cambria Math" panose="02040503050406030204" pitchFamily="18" charset="0"/>
                                  </a:rPr>
                                </m:ctrlPr>
                              </m:naryPr>
                              <m:sub>
                                <m:r>
                                  <m:rPr>
                                    <m:brk m:alnAt="9"/>
                                  </m:rPr>
                                  <a:rPr lang="en-US" sz="2400" b="0" i="1" smtClean="0">
                                    <a:latin typeface="Cambria Math" panose="02040503050406030204" pitchFamily="18" charset="0"/>
                                  </a:rPr>
                                  <m:t>𝑗</m:t>
                                </m:r>
                              </m:sub>
                              <m:sup/>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𝑌</m:t>
                                    </m:r>
                                  </m:e>
                                  <m:sub>
                                    <m:r>
                                      <a:rPr lang="en-US" sz="2400" b="0" i="1" smtClean="0">
                                        <a:latin typeface="Cambria Math" panose="02040503050406030204" pitchFamily="18" charset="0"/>
                                      </a:rPr>
                                      <m:t>𝑗</m:t>
                                    </m:r>
                                    <m:r>
                                      <a:rPr lang="en-US" sz="2400" b="0" i="1" smtClean="0">
                                        <a:latin typeface="Cambria Math" panose="02040503050406030204" pitchFamily="18" charset="0"/>
                                      </a:rPr>
                                      <m:t> </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𝑡</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 </m:t>
                                </m:r>
                              </m:e>
                            </m:nary>
                            <m:r>
                              <a:rPr lang="en-US" sz="2400" i="1">
                                <a:latin typeface="Cambria Math" panose="02040503050406030204" pitchFamily="18" charset="0"/>
                              </a:rPr>
                              <m:t>h</m:t>
                            </m:r>
                          </m:e>
                          <m:sub>
                            <m:r>
                              <a:rPr lang="en-US" sz="2400" b="0" i="1" smtClean="0">
                                <a:latin typeface="Cambria Math" panose="02040503050406030204" pitchFamily="18" charset="0"/>
                              </a:rPr>
                              <m:t>𝑗</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𝑡</m:t>
                            </m:r>
                          </m:e>
                          <m:sub>
                            <m:r>
                              <a:rPr lang="en-US" sz="2400" i="1">
                                <a:latin typeface="Cambria Math" panose="02040503050406030204" pitchFamily="18" charset="0"/>
                              </a:rPr>
                              <m:t>𝑖</m:t>
                            </m:r>
                          </m:sub>
                        </m:sSub>
                        <m:r>
                          <a:rPr lang="en-US" sz="2400" i="1">
                            <a:latin typeface="Cambria Math" panose="02040503050406030204" pitchFamily="18" charset="0"/>
                          </a:rPr>
                          <m:t>)</m:t>
                        </m:r>
                      </m:den>
                    </m:f>
                  </m:oMath>
                </a14:m>
                <a:r>
                  <a:rPr lang="en-US" sz="2400" dirty="0"/>
                  <a:t> </a:t>
                </a:r>
              </a:p>
            </p:txBody>
          </p:sp>
        </mc:Choice>
        <mc:Fallback xmlns="">
          <p:sp>
            <p:nvSpPr>
              <p:cNvPr id="6" name="TextBox 5">
                <a:extLst>
                  <a:ext uri="{FF2B5EF4-FFF2-40B4-BE49-F238E27FC236}">
                    <a16:creationId xmlns:a16="http://schemas.microsoft.com/office/drawing/2014/main" id="{A96183FE-3D0E-4C40-B7D7-34D77CE2E854}"/>
                  </a:ext>
                </a:extLst>
              </p:cNvPr>
              <p:cNvSpPr txBox="1">
                <a:spLocks noRot="1" noChangeAspect="1" noMove="1" noResize="1" noEditPoints="1" noAdjustHandles="1" noChangeArrowheads="1" noChangeShapeType="1" noTextEdit="1"/>
              </p:cNvSpPr>
              <p:nvPr/>
            </p:nvSpPr>
            <p:spPr>
              <a:xfrm>
                <a:off x="4416215" y="3791214"/>
                <a:ext cx="2302932" cy="650371"/>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2B385037-9EBF-4857-AA81-5B9ED2D986B1}"/>
                  </a:ext>
                </a:extLst>
              </p:cNvPr>
              <p:cNvSpPr txBox="1"/>
              <p:nvPr/>
            </p:nvSpPr>
            <p:spPr>
              <a:xfrm>
                <a:off x="4358642" y="2994908"/>
                <a:ext cx="4714239" cy="599203"/>
              </a:xfrm>
              <a:prstGeom prst="rect">
                <a:avLst/>
              </a:prstGeom>
              <a:noFill/>
            </p:spPr>
            <p:txBody>
              <a:bodyPr wrap="square" lIns="0" tIns="0" rIns="0" bIns="0" rtlCol="0">
                <a:spAutoFit/>
              </a:bodyPr>
              <a:lstStyle/>
              <a:p>
                <a14:m>
                  <m:oMath xmlns:m="http://schemas.openxmlformats.org/officeDocument/2006/math">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𝑃</m:t>
                        </m:r>
                        <m:d>
                          <m:dPr>
                            <m:begChr m:val="["/>
                            <m:endChr m:val="|"/>
                            <m:ctrlPr>
                              <a:rPr lang="en-US" sz="2400" b="0" i="1" smtClean="0">
                                <a:latin typeface="Cambria Math" panose="02040503050406030204" pitchFamily="18" charset="0"/>
                              </a:rPr>
                            </m:ctrlPr>
                          </m:dPr>
                          <m:e>
                            <m:r>
                              <a:rPr lang="en-US" sz="2400" b="0" i="1" smtClean="0">
                                <a:latin typeface="Cambria Math" panose="02040503050406030204" pitchFamily="18" charset="0"/>
                              </a:rPr>
                              <m:t>𝑖𝑛𝑑𝑖𝑣𝑖𝑑𝑢𝑎𝑙</m:t>
                            </m:r>
                            <m:r>
                              <a:rPr lang="en-US" sz="2400" b="0" i="1" smtClean="0">
                                <a:latin typeface="Cambria Math" panose="02040503050406030204" pitchFamily="18" charset="0"/>
                              </a:rPr>
                              <m:t> </m:t>
                            </m:r>
                            <m:r>
                              <a:rPr lang="en-US" sz="2400" b="0" i="1" smtClean="0">
                                <a:latin typeface="Cambria Math" panose="02040503050406030204" pitchFamily="18" charset="0"/>
                              </a:rPr>
                              <m:t>𝑑𝑖𝑒𝑠</m:t>
                            </m:r>
                            <m:r>
                              <a:rPr lang="en-US" sz="2400" b="0" i="1" smtClean="0">
                                <a:latin typeface="Cambria Math" panose="02040503050406030204" pitchFamily="18" charset="0"/>
                              </a:rPr>
                              <m:t> </m:t>
                            </m:r>
                            <m:r>
                              <a:rPr lang="en-US" sz="2400" b="0" i="1" smtClean="0">
                                <a:latin typeface="Cambria Math" panose="02040503050406030204" pitchFamily="18" charset="0"/>
                              </a:rPr>
                              <m:t>𝑎𝑡</m:t>
                            </m:r>
                            <m:r>
                              <a:rPr lang="en-US" sz="2400" b="0" i="1" smtClean="0">
                                <a:latin typeface="Cambria Math" panose="02040503050406030204" pitchFamily="18" charset="0"/>
                              </a:rPr>
                              <m:t> </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𝑡</m:t>
                                </m:r>
                              </m:e>
                              <m:sub>
                                <m:r>
                                  <a:rPr lang="en-US" sz="2400" b="0" i="1" smtClean="0">
                                    <a:latin typeface="Cambria Math" panose="02040503050406030204" pitchFamily="18" charset="0"/>
                                  </a:rPr>
                                  <m:t>𝑖</m:t>
                                </m:r>
                              </m:sub>
                            </m:sSub>
                          </m:e>
                        </m:d>
                        <m:r>
                          <a:rPr lang="en-US" sz="2400" b="0" i="1" smtClean="0">
                            <a:latin typeface="Cambria Math" panose="02040503050406030204" pitchFamily="18" charset="0"/>
                          </a:rPr>
                          <m:t> </m:t>
                        </m:r>
                        <m:r>
                          <a:rPr lang="en-US" sz="2400" b="0" i="1" smtClean="0">
                            <a:latin typeface="Cambria Math" panose="02040503050406030204" pitchFamily="18" charset="0"/>
                          </a:rPr>
                          <m:t>𝑠𝑢𝑟𝑣𝑖𝑣𝑎𝑙</m:t>
                        </m:r>
                        <m:r>
                          <a:rPr lang="en-US" sz="2400" b="0" i="1" smtClean="0">
                            <a:latin typeface="Cambria Math" panose="02040503050406030204" pitchFamily="18" charset="0"/>
                          </a:rPr>
                          <m:t> </m:t>
                        </m:r>
                        <m:r>
                          <a:rPr lang="en-US" sz="2400" b="0" i="1" smtClean="0">
                            <a:latin typeface="Cambria Math" panose="02040503050406030204" pitchFamily="18" charset="0"/>
                          </a:rPr>
                          <m:t>𝑡𝑜</m:t>
                        </m:r>
                        <m:sSub>
                          <m:sSubPr>
                            <m:ctrlPr>
                              <a:rPr lang="en-US" sz="2400" i="1">
                                <a:latin typeface="Cambria Math" panose="02040503050406030204" pitchFamily="18" charset="0"/>
                              </a:rPr>
                            </m:ctrlPr>
                          </m:sSubPr>
                          <m:e>
                            <m:r>
                              <a:rPr lang="en-US" sz="2400" b="0" i="1" smtClean="0">
                                <a:latin typeface="Cambria Math" panose="02040503050406030204" pitchFamily="18" charset="0"/>
                              </a:rPr>
                              <m:t>  </m:t>
                            </m:r>
                            <m:r>
                              <a:rPr lang="en-US" sz="2400" i="1">
                                <a:latin typeface="Cambria Math" panose="02040503050406030204" pitchFamily="18" charset="0"/>
                              </a:rPr>
                              <m:t>𝑡</m:t>
                            </m:r>
                          </m:e>
                          <m:sub>
                            <m:r>
                              <a:rPr lang="en-US" sz="2400" i="1">
                                <a:latin typeface="Cambria Math" panose="02040503050406030204" pitchFamily="18" charset="0"/>
                              </a:rPr>
                              <m:t>𝑖</m:t>
                            </m:r>
                          </m:sub>
                        </m:sSub>
                        <m:r>
                          <a:rPr lang="en-US" sz="2400" b="0" i="1" smtClean="0">
                            <a:latin typeface="Cambria Math" panose="02040503050406030204" pitchFamily="18" charset="0"/>
                          </a:rPr>
                          <m:t>]</m:t>
                        </m:r>
                      </m:num>
                      <m:den>
                        <m:r>
                          <a:rPr lang="en-US" sz="2400" i="1">
                            <a:latin typeface="Cambria Math" panose="02040503050406030204" pitchFamily="18" charset="0"/>
                          </a:rPr>
                          <m:t>𝑃</m:t>
                        </m:r>
                        <m:d>
                          <m:dPr>
                            <m:begChr m:val="["/>
                            <m:endChr m:val="|"/>
                            <m:ctrlPr>
                              <a:rPr lang="en-US" sz="2400" i="1">
                                <a:latin typeface="Cambria Math" panose="02040503050406030204" pitchFamily="18" charset="0"/>
                              </a:rPr>
                            </m:ctrlPr>
                          </m:dPr>
                          <m:e>
                            <m:r>
                              <a:rPr lang="en-US" sz="2400" b="0" i="1" smtClean="0">
                                <a:latin typeface="Cambria Math" panose="02040503050406030204" pitchFamily="18" charset="0"/>
                              </a:rPr>
                              <m:t>𝑜𝑛𝑒</m:t>
                            </m:r>
                            <m:r>
                              <a:rPr lang="en-US" sz="2400" b="0" i="1" smtClean="0">
                                <a:latin typeface="Cambria Math" panose="02040503050406030204" pitchFamily="18" charset="0"/>
                              </a:rPr>
                              <m:t> </m:t>
                            </m:r>
                            <m:r>
                              <a:rPr lang="en-US" sz="2400" b="0" i="1" smtClean="0">
                                <a:latin typeface="Cambria Math" panose="02040503050406030204" pitchFamily="18" charset="0"/>
                              </a:rPr>
                              <m:t>𝑑𝑒𝑎𝑡h</m:t>
                            </m:r>
                            <m:r>
                              <a:rPr lang="en-US" sz="2400" i="1">
                                <a:latin typeface="Cambria Math" panose="02040503050406030204" pitchFamily="18" charset="0"/>
                              </a:rPr>
                              <m:t> </m:t>
                            </m:r>
                            <m:r>
                              <a:rPr lang="en-US" sz="2400" i="1">
                                <a:latin typeface="Cambria Math" panose="02040503050406030204" pitchFamily="18" charset="0"/>
                              </a:rPr>
                              <m:t>𝑎𝑡</m:t>
                            </m:r>
                            <m:r>
                              <a:rPr lang="en-US" sz="2400" i="1">
                                <a:latin typeface="Cambria Math" panose="02040503050406030204" pitchFamily="18" charset="0"/>
                              </a:rPr>
                              <m:t> </m:t>
                            </m:r>
                            <m:sSub>
                              <m:sSubPr>
                                <m:ctrlPr>
                                  <a:rPr lang="en-US" sz="2400" i="1">
                                    <a:latin typeface="Cambria Math" panose="02040503050406030204" pitchFamily="18" charset="0"/>
                                  </a:rPr>
                                </m:ctrlPr>
                              </m:sSubPr>
                              <m:e>
                                <m:r>
                                  <a:rPr lang="en-US" sz="2400" i="1">
                                    <a:latin typeface="Cambria Math" panose="02040503050406030204" pitchFamily="18" charset="0"/>
                                  </a:rPr>
                                  <m:t>𝑡</m:t>
                                </m:r>
                              </m:e>
                              <m:sub>
                                <m:r>
                                  <a:rPr lang="en-US" sz="2400" i="1">
                                    <a:latin typeface="Cambria Math" panose="02040503050406030204" pitchFamily="18" charset="0"/>
                                  </a:rPr>
                                  <m:t>𝑖</m:t>
                                </m:r>
                              </m:sub>
                            </m:sSub>
                          </m:e>
                        </m:d>
                        <m:r>
                          <a:rPr lang="en-US" sz="2400" b="0" i="1" smtClean="0">
                            <a:latin typeface="Cambria Math" panose="02040503050406030204" pitchFamily="18" charset="0"/>
                          </a:rPr>
                          <m:t> </m:t>
                        </m:r>
                        <m:r>
                          <a:rPr lang="en-US" sz="2400" i="1">
                            <a:latin typeface="Cambria Math" panose="02040503050406030204" pitchFamily="18" charset="0"/>
                          </a:rPr>
                          <m:t>𝑠𝑢𝑟𝑣𝑖𝑣𝑎𝑙</m:t>
                        </m:r>
                        <m:r>
                          <a:rPr lang="en-US" sz="2400" i="1">
                            <a:latin typeface="Cambria Math" panose="02040503050406030204" pitchFamily="18" charset="0"/>
                          </a:rPr>
                          <m:t> </m:t>
                        </m:r>
                        <m:r>
                          <a:rPr lang="en-US" sz="2400" i="1">
                            <a:latin typeface="Cambria Math" panose="02040503050406030204" pitchFamily="18" charset="0"/>
                          </a:rPr>
                          <m:t>𝑡𝑜</m:t>
                        </m:r>
                        <m:sSub>
                          <m:sSubPr>
                            <m:ctrlPr>
                              <a:rPr lang="en-US" sz="2400" i="1">
                                <a:latin typeface="Cambria Math" panose="02040503050406030204" pitchFamily="18" charset="0"/>
                              </a:rPr>
                            </m:ctrlPr>
                          </m:sSubPr>
                          <m:e>
                            <m:r>
                              <a:rPr lang="en-US" sz="2400" i="1">
                                <a:latin typeface="Cambria Math" panose="02040503050406030204" pitchFamily="18" charset="0"/>
                              </a:rPr>
                              <m:t>  </m:t>
                            </m:r>
                            <m:r>
                              <a:rPr lang="en-US" sz="2400" i="1">
                                <a:latin typeface="Cambria Math" panose="02040503050406030204" pitchFamily="18" charset="0"/>
                              </a:rPr>
                              <m:t>𝑡</m:t>
                            </m:r>
                          </m:e>
                          <m:sub>
                            <m:r>
                              <a:rPr lang="en-US" sz="2400" i="1">
                                <a:latin typeface="Cambria Math" panose="02040503050406030204" pitchFamily="18" charset="0"/>
                              </a:rPr>
                              <m:t>𝑖</m:t>
                            </m:r>
                          </m:sub>
                        </m:sSub>
                        <m:r>
                          <a:rPr lang="en-US" sz="2400" i="1">
                            <a:latin typeface="Cambria Math" panose="02040503050406030204" pitchFamily="18" charset="0"/>
                          </a:rPr>
                          <m:t>]</m:t>
                        </m:r>
                      </m:den>
                    </m:f>
                  </m:oMath>
                </a14:m>
                <a:r>
                  <a:rPr lang="en-US" sz="2400" dirty="0"/>
                  <a:t> </a:t>
                </a:r>
              </a:p>
            </p:txBody>
          </p:sp>
        </mc:Choice>
        <mc:Fallback xmlns="">
          <p:sp>
            <p:nvSpPr>
              <p:cNvPr id="8" name="TextBox 7">
                <a:extLst>
                  <a:ext uri="{FF2B5EF4-FFF2-40B4-BE49-F238E27FC236}">
                    <a16:creationId xmlns:a16="http://schemas.microsoft.com/office/drawing/2014/main" id="{2B385037-9EBF-4857-AA81-5B9ED2D986B1}"/>
                  </a:ext>
                </a:extLst>
              </p:cNvPr>
              <p:cNvSpPr txBox="1">
                <a:spLocks noRot="1" noChangeAspect="1" noMove="1" noResize="1" noEditPoints="1" noAdjustHandles="1" noChangeArrowheads="1" noChangeShapeType="1" noTextEdit="1"/>
              </p:cNvSpPr>
              <p:nvPr/>
            </p:nvSpPr>
            <p:spPr>
              <a:xfrm>
                <a:off x="4358642" y="2994908"/>
                <a:ext cx="4714239" cy="599203"/>
              </a:xfrm>
              <a:prstGeom prst="rect">
                <a:avLst/>
              </a:prstGeom>
              <a:blipFill>
                <a:blip r:embed="rId6"/>
                <a:stretch>
                  <a:fillRect/>
                </a:stretch>
              </a:blipFill>
            </p:spPr>
            <p:txBody>
              <a:bodyPr/>
              <a:lstStyle/>
              <a:p>
                <a:r>
                  <a:rPr lang="en-US">
                    <a:noFill/>
                  </a:rPr>
                  <a:t> </a:t>
                </a:r>
              </a:p>
            </p:txBody>
          </p:sp>
        </mc:Fallback>
      </mc:AlternateContent>
      <p:sp>
        <p:nvSpPr>
          <p:cNvPr id="10" name="Rectangle 9">
            <a:extLst>
              <a:ext uri="{FF2B5EF4-FFF2-40B4-BE49-F238E27FC236}">
                <a16:creationId xmlns:a16="http://schemas.microsoft.com/office/drawing/2014/main" id="{450A027F-A37E-4E36-8DE1-9760EC6DA696}"/>
              </a:ext>
            </a:extLst>
          </p:cNvPr>
          <p:cNvSpPr/>
          <p:nvPr/>
        </p:nvSpPr>
        <p:spPr>
          <a:xfrm>
            <a:off x="3048000" y="6038682"/>
            <a:ext cx="6096000" cy="646331"/>
          </a:xfrm>
          <a:prstGeom prst="rect">
            <a:avLst/>
          </a:prstGeom>
        </p:spPr>
        <p:txBody>
          <a:bodyPr>
            <a:spAutoFit/>
          </a:bodyPr>
          <a:lstStyle/>
          <a:p>
            <a:br>
              <a:rPr lang="en-US" dirty="0"/>
            </a:br>
            <a:endParaRPr lang="en-US" dirty="0"/>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A82275B7-2708-4B00-BFE9-EE846A9A35D3}"/>
                  </a:ext>
                </a:extLst>
              </p:cNvPr>
              <p:cNvSpPr txBox="1"/>
              <p:nvPr/>
            </p:nvSpPr>
            <p:spPr>
              <a:xfrm>
                <a:off x="831427" y="4628647"/>
                <a:ext cx="10095008" cy="1968744"/>
              </a:xfrm>
              <a:prstGeom prst="rect">
                <a:avLst/>
              </a:prstGeom>
              <a:noFill/>
            </p:spPr>
            <p:txBody>
              <a:bodyPr wrap="none" rtlCol="0">
                <a:spAutoFit/>
              </a:bodyPr>
              <a:lstStyle/>
              <a:p>
                <a:r>
                  <a:rPr lang="en-US" sz="2400" dirty="0"/>
                  <a:t>where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𝑌</m:t>
                        </m:r>
                      </m:e>
                      <m:sub>
                        <m:r>
                          <a:rPr lang="en-US" sz="2400" b="0" i="1" smtClean="0">
                            <a:latin typeface="Cambria Math" panose="02040503050406030204" pitchFamily="18" charset="0"/>
                          </a:rPr>
                          <m:t>𝑗</m:t>
                        </m:r>
                        <m:r>
                          <a:rPr lang="en-US" sz="2400" b="0" i="1" smtClean="0">
                            <a:latin typeface="Cambria Math" panose="02040503050406030204" pitchFamily="18" charset="0"/>
                          </a:rPr>
                          <m:t> </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𝑡</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m:t>
                    </m:r>
                  </m:oMath>
                </a14:m>
                <a:r>
                  <a:rPr lang="en-US" sz="2400" dirty="0"/>
                  <a:t>  is an indicator that individual </a:t>
                </a:r>
                <a14:m>
                  <m:oMath xmlns:m="http://schemas.openxmlformats.org/officeDocument/2006/math">
                    <m:r>
                      <a:rPr lang="en-US" sz="2400" b="0" i="1" smtClean="0">
                        <a:latin typeface="Cambria Math" panose="02040503050406030204" pitchFamily="18" charset="0"/>
                      </a:rPr>
                      <m:t>𝑗</m:t>
                    </m:r>
                  </m:oMath>
                </a14:m>
                <a:r>
                  <a:rPr lang="en-US" sz="2400" dirty="0"/>
                  <a:t> remains at risk at time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𝑡</m:t>
                        </m:r>
                      </m:e>
                      <m:sub>
                        <m:r>
                          <a:rPr lang="en-US" sz="2400" i="1">
                            <a:latin typeface="Cambria Math" panose="02040503050406030204" pitchFamily="18" charset="0"/>
                          </a:rPr>
                          <m:t>𝑖</m:t>
                        </m:r>
                      </m:sub>
                    </m:sSub>
                  </m:oMath>
                </a14:m>
                <a:endParaRPr lang="en-US" sz="2400" dirty="0"/>
              </a:p>
              <a:p>
                <a:r>
                  <a:rPr lang="en-US" sz="2400" dirty="0"/>
                  <a:t>		 </a:t>
                </a:r>
                <a14:m>
                  <m:oMath xmlns:m="http://schemas.openxmlformats.org/officeDocument/2006/math">
                    <m:r>
                      <a:rPr lang="en-US" sz="2400" b="0" i="0" smtClean="0">
                        <a:latin typeface="Cambria Math" panose="02040503050406030204" pitchFamily="18" charset="0"/>
                      </a:rPr>
                      <m:t>  </m:t>
                    </m:r>
                    <m:sSub>
                      <m:sSubPr>
                        <m:ctrlPr>
                          <a:rPr lang="en-US" sz="2400" i="1">
                            <a:latin typeface="Cambria Math" panose="02040503050406030204" pitchFamily="18" charset="0"/>
                          </a:rPr>
                        </m:ctrlPr>
                      </m:sSubPr>
                      <m:e>
                        <m:r>
                          <a:rPr lang="en-US" sz="2400" b="0" i="1" smtClean="0">
                            <a:latin typeface="Cambria Math" panose="02040503050406030204" pitchFamily="18" charset="0"/>
                          </a:rPr>
                          <m:t>h</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b="0" i="1" smtClean="0">
                            <a:latin typeface="Cambria Math" panose="02040503050406030204" pitchFamily="18" charset="0"/>
                          </a:rPr>
                          <m:t>𝑡</m:t>
                        </m:r>
                      </m:e>
                      <m:sub>
                        <m:r>
                          <a:rPr lang="en-US" sz="2400" i="1">
                            <a:latin typeface="Cambria Math" panose="02040503050406030204" pitchFamily="18" charset="0"/>
                          </a:rPr>
                          <m:t>𝑖</m:t>
                        </m:r>
                      </m:sub>
                    </m:sSub>
                    <m:r>
                      <a:rPr lang="en-US" sz="2400" b="0" i="1" smtClean="0">
                        <a:latin typeface="Cambria Math" panose="02040503050406030204" pitchFamily="18" charset="0"/>
                      </a:rPr>
                      <m:t>) </m:t>
                    </m:r>
                  </m:oMath>
                </a14:m>
                <a:r>
                  <a:rPr lang="en-US" sz="2400" dirty="0"/>
                  <a:t> is the hazard for individual </a:t>
                </a:r>
                <a14:m>
                  <m:oMath xmlns:m="http://schemas.openxmlformats.org/officeDocument/2006/math">
                    <m:r>
                      <a:rPr lang="en-US" sz="2400" i="1">
                        <a:latin typeface="Cambria Math" panose="02040503050406030204" pitchFamily="18" charset="0"/>
                      </a:rPr>
                      <m:t>𝑗</m:t>
                    </m:r>
                  </m:oMath>
                </a14:m>
                <a:r>
                  <a:rPr lang="en-US" sz="2400" dirty="0"/>
                  <a:t> at time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𝑡</m:t>
                        </m:r>
                      </m:e>
                      <m:sub>
                        <m:r>
                          <a:rPr lang="en-US" sz="2400" i="1">
                            <a:latin typeface="Cambria Math" panose="02040503050406030204" pitchFamily="18" charset="0"/>
                          </a:rPr>
                          <m:t>𝑖</m:t>
                        </m:r>
                      </m:sub>
                    </m:sSub>
                  </m:oMath>
                </a14:m>
                <a:endParaRPr lang="en-US" sz="2400" dirty="0"/>
              </a:p>
              <a:p>
                <a:endParaRPr lang="en-US" sz="2400" dirty="0"/>
              </a:p>
              <a:p>
                <a:r>
                  <a:rPr lang="en-US" sz="2400" dirty="0"/>
                  <a:t>A partial likelihood is constructed by multiplying these conditional probabilities </a:t>
                </a:r>
              </a:p>
              <a:p>
                <a:r>
                  <a:rPr lang="en-US" sz="2400" dirty="0"/>
                  <a:t>overall the </a:t>
                </a:r>
                <a:r>
                  <a:rPr lang="en-US" sz="2400" i="1" dirty="0"/>
                  <a:t>D</a:t>
                </a:r>
                <a:r>
                  <a:rPr lang="en-US" sz="2400" dirty="0"/>
                  <a:t> observed events (</a:t>
                </a:r>
                <a:r>
                  <a:rPr lang="en-US" sz="2400" dirty="0" err="1"/>
                  <a:t>Kulathinal</a:t>
                </a:r>
                <a:r>
                  <a:rPr lang="en-US" sz="2400" dirty="0"/>
                  <a:t> et al., 2007).</a:t>
                </a:r>
              </a:p>
            </p:txBody>
          </p:sp>
        </mc:Choice>
        <mc:Fallback xmlns="">
          <p:sp>
            <p:nvSpPr>
              <p:cNvPr id="14" name="TextBox 13">
                <a:extLst>
                  <a:ext uri="{FF2B5EF4-FFF2-40B4-BE49-F238E27FC236}">
                    <a16:creationId xmlns:a16="http://schemas.microsoft.com/office/drawing/2014/main" id="{A82275B7-2708-4B00-BFE9-EE846A9A35D3}"/>
                  </a:ext>
                </a:extLst>
              </p:cNvPr>
              <p:cNvSpPr txBox="1">
                <a:spLocks noRot="1" noChangeAspect="1" noMove="1" noResize="1" noEditPoints="1" noAdjustHandles="1" noChangeArrowheads="1" noChangeShapeType="1" noTextEdit="1"/>
              </p:cNvSpPr>
              <p:nvPr/>
            </p:nvSpPr>
            <p:spPr>
              <a:xfrm>
                <a:off x="831427" y="4628647"/>
                <a:ext cx="10095008" cy="1968744"/>
              </a:xfrm>
              <a:prstGeom prst="rect">
                <a:avLst/>
              </a:prstGeom>
              <a:blipFill>
                <a:blip r:embed="rId7"/>
                <a:stretch>
                  <a:fillRect l="-879" t="-1923" b="-5769"/>
                </a:stretch>
              </a:blipFill>
            </p:spPr>
            <p:txBody>
              <a:bodyPr/>
              <a:lstStyle/>
              <a:p>
                <a:r>
                  <a:rPr lang="en-US">
                    <a:noFill/>
                  </a:rPr>
                  <a:t> </a:t>
                </a:r>
              </a:p>
            </p:txBody>
          </p:sp>
        </mc:Fallback>
      </mc:AlternateContent>
    </p:spTree>
    <p:extLst>
      <p:ext uri="{BB962C8B-B14F-4D97-AF65-F5344CB8AC3E}">
        <p14:creationId xmlns:p14="http://schemas.microsoft.com/office/powerpoint/2010/main" val="166196023"/>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5399</TotalTime>
  <Words>3559</Words>
  <Application>Microsoft Macintosh PowerPoint</Application>
  <PresentationFormat>Widescreen</PresentationFormat>
  <Paragraphs>236</Paragraphs>
  <Slides>25</Slides>
  <Notes>19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25</vt:i4>
      </vt:variant>
    </vt:vector>
  </HeadingPairs>
  <TitlesOfParts>
    <vt:vector size="30" baseType="lpstr">
      <vt:lpstr>Arial</vt:lpstr>
      <vt:lpstr>Calibri</vt:lpstr>
      <vt:lpstr>Calibri Light</vt:lpstr>
      <vt:lpstr>Cambria Math</vt:lpstr>
      <vt:lpstr>Office Theme</vt:lpstr>
      <vt:lpstr>Case-cohort Study Design</vt:lpstr>
      <vt:lpstr>Prospective cohort study</vt:lpstr>
      <vt:lpstr>Case-control study</vt:lpstr>
      <vt:lpstr>Motivation and rationale</vt:lpstr>
      <vt:lpstr>Introduction</vt:lpstr>
      <vt:lpstr>Example I - Case-cohort analysis in the VOICE Trial</vt:lpstr>
      <vt:lpstr>Example II - The case-cohort analysis in the MORGAM project</vt:lpstr>
      <vt:lpstr>Analysis of time-to-event data</vt:lpstr>
      <vt:lpstr>Analysis of time-to-event data</vt:lpstr>
      <vt:lpstr>Analysis of time-to-event data</vt:lpstr>
      <vt:lpstr>Weighting method</vt:lpstr>
      <vt:lpstr>Baseline variable-adjusted sampling - Rationale</vt:lpstr>
      <vt:lpstr>Age-adjusted sampling - Procedure</vt:lpstr>
      <vt:lpstr>Simulation result from the MORGAM paper</vt:lpstr>
      <vt:lpstr>Simulation – Background and objective</vt:lpstr>
      <vt:lpstr>Simulation – Dataset description</vt:lpstr>
      <vt:lpstr>Simulation – Result part I</vt:lpstr>
      <vt:lpstr>Simulation – Result part II</vt:lpstr>
      <vt:lpstr>Simulation – Result part III</vt:lpstr>
      <vt:lpstr>Simulation – Result IV</vt:lpstr>
      <vt:lpstr>Other works</vt:lpstr>
      <vt:lpstr>Work in progress</vt:lpstr>
      <vt:lpstr>New simulation set-ups</vt:lpstr>
      <vt:lpstr>References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Case-cohort Study Design</dc:title>
  <dc:creator>Ziyuan Wang</dc:creator>
  <cp:lastModifiedBy>Ziyuan Wang</cp:lastModifiedBy>
  <cp:revision>64</cp:revision>
  <dcterms:created xsi:type="dcterms:W3CDTF">2020-11-13T19:59:13Z</dcterms:created>
  <dcterms:modified xsi:type="dcterms:W3CDTF">2021-02-04T21:00:49Z</dcterms:modified>
</cp:coreProperties>
</file>